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1"/>
  </p:notesMasterIdLst>
  <p:sldIdLst>
    <p:sldId id="263" r:id="rId2"/>
    <p:sldId id="262" r:id="rId3"/>
    <p:sldId id="402" r:id="rId4"/>
    <p:sldId id="403" r:id="rId5"/>
    <p:sldId id="277" r:id="rId6"/>
    <p:sldId id="430" r:id="rId7"/>
    <p:sldId id="321" r:id="rId8"/>
    <p:sldId id="385" r:id="rId9"/>
    <p:sldId id="320" r:id="rId10"/>
    <p:sldId id="431" r:id="rId11"/>
    <p:sldId id="342" r:id="rId12"/>
    <p:sldId id="341" r:id="rId13"/>
    <p:sldId id="322" r:id="rId14"/>
    <p:sldId id="265" r:id="rId15"/>
    <p:sldId id="325" r:id="rId16"/>
    <p:sldId id="330" r:id="rId17"/>
    <p:sldId id="432" r:id="rId18"/>
    <p:sldId id="332" r:id="rId19"/>
    <p:sldId id="433" r:id="rId20"/>
    <p:sldId id="334" r:id="rId21"/>
    <p:sldId id="434" r:id="rId22"/>
    <p:sldId id="435" r:id="rId23"/>
    <p:sldId id="386" r:id="rId24"/>
    <p:sldId id="333" r:id="rId25"/>
    <p:sldId id="328" r:id="rId26"/>
    <p:sldId id="353" r:id="rId27"/>
    <p:sldId id="436" r:id="rId28"/>
    <p:sldId id="407" r:id="rId29"/>
    <p:sldId id="408" r:id="rId30"/>
    <p:sldId id="409" r:id="rId31"/>
    <p:sldId id="410" r:id="rId32"/>
    <p:sldId id="411" r:id="rId33"/>
    <p:sldId id="347" r:id="rId34"/>
    <p:sldId id="404" r:id="rId35"/>
    <p:sldId id="348" r:id="rId36"/>
    <p:sldId id="349" r:id="rId37"/>
    <p:sldId id="350" r:id="rId38"/>
    <p:sldId id="437" r:id="rId39"/>
    <p:sldId id="351" r:id="rId40"/>
    <p:sldId id="355" r:id="rId41"/>
    <p:sldId id="368" r:id="rId42"/>
    <p:sldId id="364" r:id="rId43"/>
    <p:sldId id="405" r:id="rId44"/>
    <p:sldId id="372" r:id="rId45"/>
    <p:sldId id="406" r:id="rId46"/>
    <p:sldId id="412" r:id="rId47"/>
    <p:sldId id="379" r:id="rId48"/>
    <p:sldId id="363" r:id="rId49"/>
    <p:sldId id="374" r:id="rId50"/>
    <p:sldId id="354" r:id="rId51"/>
    <p:sldId id="361" r:id="rId52"/>
    <p:sldId id="362" r:id="rId53"/>
    <p:sldId id="360" r:id="rId54"/>
    <p:sldId id="391" r:id="rId55"/>
    <p:sldId id="393" r:id="rId56"/>
    <p:sldId id="394" r:id="rId57"/>
    <p:sldId id="419" r:id="rId58"/>
    <p:sldId id="421" r:id="rId59"/>
    <p:sldId id="422" r:id="rId60"/>
    <p:sldId id="423" r:id="rId61"/>
    <p:sldId id="424" r:id="rId62"/>
    <p:sldId id="425" r:id="rId63"/>
    <p:sldId id="426" r:id="rId64"/>
    <p:sldId id="378" r:id="rId65"/>
    <p:sldId id="428" r:id="rId66"/>
    <p:sldId id="429" r:id="rId67"/>
    <p:sldId id="427" r:id="rId68"/>
    <p:sldId id="414" r:id="rId69"/>
    <p:sldId id="395" r:id="rId70"/>
    <p:sldId id="396" r:id="rId71"/>
    <p:sldId id="359" r:id="rId72"/>
    <p:sldId id="381" r:id="rId73"/>
    <p:sldId id="384" r:id="rId74"/>
    <p:sldId id="382" r:id="rId75"/>
    <p:sldId id="388" r:id="rId76"/>
    <p:sldId id="397" r:id="rId77"/>
    <p:sldId id="357" r:id="rId78"/>
    <p:sldId id="376" r:id="rId79"/>
    <p:sldId id="377" r:id="rId80"/>
    <p:sldId id="356" r:id="rId81"/>
    <p:sldId id="398" r:id="rId82"/>
    <p:sldId id="416" r:id="rId83"/>
    <p:sldId id="417" r:id="rId84"/>
    <p:sldId id="413" r:id="rId85"/>
    <p:sldId id="399" r:id="rId86"/>
    <p:sldId id="338" r:id="rId87"/>
    <p:sldId id="339" r:id="rId88"/>
    <p:sldId id="400" r:id="rId89"/>
    <p:sldId id="401" r:id="rId9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44A812-9A3B-6B43-AEA5-985530975267}">
          <p14:sldIdLst>
            <p14:sldId id="263"/>
            <p14:sldId id="262"/>
            <p14:sldId id="402"/>
            <p14:sldId id="403"/>
            <p14:sldId id="277"/>
            <p14:sldId id="430"/>
            <p14:sldId id="321"/>
            <p14:sldId id="385"/>
            <p14:sldId id="320"/>
            <p14:sldId id="431"/>
            <p14:sldId id="342"/>
            <p14:sldId id="341"/>
            <p14:sldId id="322"/>
            <p14:sldId id="265"/>
            <p14:sldId id="325"/>
            <p14:sldId id="330"/>
            <p14:sldId id="432"/>
            <p14:sldId id="332"/>
            <p14:sldId id="433"/>
            <p14:sldId id="334"/>
            <p14:sldId id="434"/>
            <p14:sldId id="435"/>
            <p14:sldId id="386"/>
            <p14:sldId id="333"/>
            <p14:sldId id="328"/>
            <p14:sldId id="353"/>
            <p14:sldId id="436"/>
            <p14:sldId id="407"/>
            <p14:sldId id="408"/>
            <p14:sldId id="409"/>
            <p14:sldId id="410"/>
            <p14:sldId id="411"/>
            <p14:sldId id="347"/>
            <p14:sldId id="404"/>
            <p14:sldId id="348"/>
            <p14:sldId id="349"/>
            <p14:sldId id="350"/>
            <p14:sldId id="437"/>
            <p14:sldId id="351"/>
            <p14:sldId id="355"/>
            <p14:sldId id="368"/>
            <p14:sldId id="364"/>
            <p14:sldId id="405"/>
            <p14:sldId id="372"/>
            <p14:sldId id="406"/>
            <p14:sldId id="412"/>
            <p14:sldId id="379"/>
            <p14:sldId id="363"/>
            <p14:sldId id="374"/>
            <p14:sldId id="354"/>
            <p14:sldId id="361"/>
            <p14:sldId id="362"/>
            <p14:sldId id="360"/>
            <p14:sldId id="391"/>
            <p14:sldId id="393"/>
            <p14:sldId id="394"/>
            <p14:sldId id="419"/>
            <p14:sldId id="421"/>
            <p14:sldId id="422"/>
            <p14:sldId id="423"/>
            <p14:sldId id="424"/>
            <p14:sldId id="425"/>
            <p14:sldId id="426"/>
            <p14:sldId id="378"/>
            <p14:sldId id="428"/>
            <p14:sldId id="429"/>
            <p14:sldId id="427"/>
            <p14:sldId id="414"/>
            <p14:sldId id="395"/>
            <p14:sldId id="396"/>
            <p14:sldId id="359"/>
            <p14:sldId id="381"/>
            <p14:sldId id="384"/>
            <p14:sldId id="382"/>
            <p14:sldId id="388"/>
            <p14:sldId id="397"/>
            <p14:sldId id="357"/>
            <p14:sldId id="376"/>
            <p14:sldId id="377"/>
            <p14:sldId id="356"/>
            <p14:sldId id="398"/>
            <p14:sldId id="416"/>
            <p14:sldId id="417"/>
            <p14:sldId id="413"/>
            <p14:sldId id="399"/>
            <p14:sldId id="338"/>
            <p14:sldId id="339"/>
            <p14:sldId id="400"/>
            <p14:sldId id="401"/>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B0A0"/>
    <a:srgbClr val="72B0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00"/>
    <p:restoredTop sz="67528"/>
  </p:normalViewPr>
  <p:slideViewPr>
    <p:cSldViewPr snapToObjects="1">
      <p:cViewPr varScale="1">
        <p:scale>
          <a:sx n="103" d="100"/>
          <a:sy n="103" d="100"/>
        </p:scale>
        <p:origin x="2848" y="18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220CF-8B43-44A8-B8F4-80E32B06E858}" type="doc">
      <dgm:prSet loTypeId="urn:microsoft.com/office/officeart/2005/8/layout/chevron1" loCatId="process" qsTypeId="urn:microsoft.com/office/officeart/2005/8/quickstyle/simple2" qsCatId="simple" csTypeId="urn:microsoft.com/office/officeart/2005/8/colors/accent1_2" csCatId="accent1" phldr="1"/>
      <dgm:spPr/>
    </dgm:pt>
    <dgm:pt modelId="{3C399A37-FC89-42E3-8970-7F4043E044A5}">
      <dgm:prSet phldrT="[Text]"/>
      <dgm:spPr/>
      <dgm:t>
        <a:bodyPr/>
        <a:lstStyle/>
        <a:p>
          <a:r>
            <a:rPr lang="en-US" b="1" dirty="0"/>
            <a:t>Objective definition</a:t>
          </a:r>
        </a:p>
      </dgm:t>
    </dgm:pt>
    <dgm:pt modelId="{D01B577A-C0E0-4193-954A-3A06C00F6CBE}" type="parTrans" cxnId="{EAB057F5-6CA0-4EE0-93E4-F34F535BA5DB}">
      <dgm:prSet/>
      <dgm:spPr/>
      <dgm:t>
        <a:bodyPr/>
        <a:lstStyle/>
        <a:p>
          <a:endParaRPr lang="en-US"/>
        </a:p>
      </dgm:t>
    </dgm:pt>
    <dgm:pt modelId="{50E23E6D-BDEB-49C5-BA3E-BF0123C4D8B0}" type="sibTrans" cxnId="{EAB057F5-6CA0-4EE0-93E4-F34F535BA5DB}">
      <dgm:prSet/>
      <dgm:spPr/>
      <dgm:t>
        <a:bodyPr/>
        <a:lstStyle/>
        <a:p>
          <a:endParaRPr lang="en-US"/>
        </a:p>
      </dgm:t>
    </dgm:pt>
    <dgm:pt modelId="{BBAE0379-BE58-4C85-8370-42314B385DDC}">
      <dgm:prSet/>
      <dgm:spPr/>
      <dgm:t>
        <a:bodyPr/>
        <a:lstStyle/>
        <a:p>
          <a:r>
            <a:rPr lang="en-US" b="1" dirty="0"/>
            <a:t>Data preparation</a:t>
          </a:r>
        </a:p>
      </dgm:t>
    </dgm:pt>
    <dgm:pt modelId="{A0677956-AE4B-41AD-AF5F-20D21BB8D082}" type="parTrans" cxnId="{DD164912-A7FC-4FB0-A4D8-A10F2AB4D739}">
      <dgm:prSet/>
      <dgm:spPr/>
      <dgm:t>
        <a:bodyPr/>
        <a:lstStyle/>
        <a:p>
          <a:endParaRPr lang="en-US"/>
        </a:p>
      </dgm:t>
    </dgm:pt>
    <dgm:pt modelId="{B4DC5D72-E863-4B4B-B729-BF9F79A95241}" type="sibTrans" cxnId="{DD164912-A7FC-4FB0-A4D8-A10F2AB4D739}">
      <dgm:prSet/>
      <dgm:spPr/>
      <dgm:t>
        <a:bodyPr/>
        <a:lstStyle/>
        <a:p>
          <a:endParaRPr lang="en-US"/>
        </a:p>
      </dgm:t>
    </dgm:pt>
    <dgm:pt modelId="{4C62D56D-A88F-422C-A0EB-D0108165C6CA}">
      <dgm:prSet/>
      <dgm:spPr/>
      <dgm:t>
        <a:bodyPr/>
        <a:lstStyle/>
        <a:p>
          <a:r>
            <a:rPr lang="en-US" b="1" dirty="0"/>
            <a:t>Model selection</a:t>
          </a:r>
        </a:p>
      </dgm:t>
    </dgm:pt>
    <dgm:pt modelId="{8A31A909-D0AF-40D7-9094-475ACA228021}" type="parTrans" cxnId="{D803481F-31B8-461B-A143-19BAC3894CFE}">
      <dgm:prSet/>
      <dgm:spPr/>
      <dgm:t>
        <a:bodyPr/>
        <a:lstStyle/>
        <a:p>
          <a:endParaRPr lang="en-US"/>
        </a:p>
      </dgm:t>
    </dgm:pt>
    <dgm:pt modelId="{9D0819EE-CC5E-4972-8C97-70EAF18357AE}" type="sibTrans" cxnId="{D803481F-31B8-461B-A143-19BAC3894CFE}">
      <dgm:prSet/>
      <dgm:spPr/>
      <dgm:t>
        <a:bodyPr/>
        <a:lstStyle/>
        <a:p>
          <a:endParaRPr lang="en-US"/>
        </a:p>
      </dgm:t>
    </dgm:pt>
    <dgm:pt modelId="{E68FEDFD-1C1B-45A0-AFD5-FBD313BA4D1C}" type="pres">
      <dgm:prSet presAssocID="{B2B220CF-8B43-44A8-B8F4-80E32B06E858}" presName="Name0" presStyleCnt="0">
        <dgm:presLayoutVars>
          <dgm:dir/>
          <dgm:animLvl val="lvl"/>
          <dgm:resizeHandles val="exact"/>
        </dgm:presLayoutVars>
      </dgm:prSet>
      <dgm:spPr/>
    </dgm:pt>
    <dgm:pt modelId="{37FE2642-70F4-47B8-97E9-AAE735517923}" type="pres">
      <dgm:prSet presAssocID="{3C399A37-FC89-42E3-8970-7F4043E044A5}" presName="parTxOnly" presStyleLbl="node1" presStyleIdx="0" presStyleCnt="3">
        <dgm:presLayoutVars>
          <dgm:chMax val="0"/>
          <dgm:chPref val="0"/>
          <dgm:bulletEnabled val="1"/>
        </dgm:presLayoutVars>
      </dgm:prSet>
      <dgm:spPr/>
    </dgm:pt>
    <dgm:pt modelId="{1E2ACDD4-4DB8-4844-A531-D4A70E397A5A}" type="pres">
      <dgm:prSet presAssocID="{50E23E6D-BDEB-49C5-BA3E-BF0123C4D8B0}" presName="parTxOnlySpace" presStyleCnt="0"/>
      <dgm:spPr/>
    </dgm:pt>
    <dgm:pt modelId="{2527E2E6-8653-41AA-BC79-F23A78D2FBC5}" type="pres">
      <dgm:prSet presAssocID="{BBAE0379-BE58-4C85-8370-42314B385DDC}" presName="parTxOnly" presStyleLbl="node1" presStyleIdx="1" presStyleCnt="3">
        <dgm:presLayoutVars>
          <dgm:chMax val="0"/>
          <dgm:chPref val="0"/>
          <dgm:bulletEnabled val="1"/>
        </dgm:presLayoutVars>
      </dgm:prSet>
      <dgm:spPr/>
    </dgm:pt>
    <dgm:pt modelId="{99C46615-C715-4BEC-8248-E4F6FC1C7D46}" type="pres">
      <dgm:prSet presAssocID="{B4DC5D72-E863-4B4B-B729-BF9F79A95241}" presName="parTxOnlySpace" presStyleCnt="0"/>
      <dgm:spPr/>
    </dgm:pt>
    <dgm:pt modelId="{03A302A4-407F-429B-B810-DCB741928F40}" type="pres">
      <dgm:prSet presAssocID="{4C62D56D-A88F-422C-A0EB-D0108165C6CA}" presName="parTxOnly" presStyleLbl="node1" presStyleIdx="2" presStyleCnt="3">
        <dgm:presLayoutVars>
          <dgm:chMax val="0"/>
          <dgm:chPref val="0"/>
          <dgm:bulletEnabled val="1"/>
        </dgm:presLayoutVars>
      </dgm:prSet>
      <dgm:spPr/>
    </dgm:pt>
  </dgm:ptLst>
  <dgm:cxnLst>
    <dgm:cxn modelId="{DD164912-A7FC-4FB0-A4D8-A10F2AB4D739}" srcId="{B2B220CF-8B43-44A8-B8F4-80E32B06E858}" destId="{BBAE0379-BE58-4C85-8370-42314B385DDC}" srcOrd="1" destOrd="0" parTransId="{A0677956-AE4B-41AD-AF5F-20D21BB8D082}" sibTransId="{B4DC5D72-E863-4B4B-B729-BF9F79A95241}"/>
    <dgm:cxn modelId="{D803481F-31B8-461B-A143-19BAC3894CFE}" srcId="{B2B220CF-8B43-44A8-B8F4-80E32B06E858}" destId="{4C62D56D-A88F-422C-A0EB-D0108165C6CA}" srcOrd="2" destOrd="0" parTransId="{8A31A909-D0AF-40D7-9094-475ACA228021}" sibTransId="{9D0819EE-CC5E-4972-8C97-70EAF18357AE}"/>
    <dgm:cxn modelId="{AFF4A762-CE88-40A9-A5A1-5C9C81E20803}" type="presOf" srcId="{BBAE0379-BE58-4C85-8370-42314B385DDC}" destId="{2527E2E6-8653-41AA-BC79-F23A78D2FBC5}" srcOrd="0" destOrd="0" presId="urn:microsoft.com/office/officeart/2005/8/layout/chevron1"/>
    <dgm:cxn modelId="{195B6A7D-2EEE-4F8C-92C4-EDD69B5CD9D5}" type="presOf" srcId="{4C62D56D-A88F-422C-A0EB-D0108165C6CA}" destId="{03A302A4-407F-429B-B810-DCB741928F40}" srcOrd="0" destOrd="0" presId="urn:microsoft.com/office/officeart/2005/8/layout/chevron1"/>
    <dgm:cxn modelId="{ED6D89B3-76C9-4213-98E1-D361EAE1E956}" type="presOf" srcId="{3C399A37-FC89-42E3-8970-7F4043E044A5}" destId="{37FE2642-70F4-47B8-97E9-AAE735517923}" srcOrd="0" destOrd="0" presId="urn:microsoft.com/office/officeart/2005/8/layout/chevron1"/>
    <dgm:cxn modelId="{9BF5AAED-9388-41AD-95DA-797B8F054117}" type="presOf" srcId="{B2B220CF-8B43-44A8-B8F4-80E32B06E858}" destId="{E68FEDFD-1C1B-45A0-AFD5-FBD313BA4D1C}" srcOrd="0" destOrd="0" presId="urn:microsoft.com/office/officeart/2005/8/layout/chevron1"/>
    <dgm:cxn modelId="{EAB057F5-6CA0-4EE0-93E4-F34F535BA5DB}" srcId="{B2B220CF-8B43-44A8-B8F4-80E32B06E858}" destId="{3C399A37-FC89-42E3-8970-7F4043E044A5}" srcOrd="0" destOrd="0" parTransId="{D01B577A-C0E0-4193-954A-3A06C00F6CBE}" sibTransId="{50E23E6D-BDEB-49C5-BA3E-BF0123C4D8B0}"/>
    <dgm:cxn modelId="{CB5C2CB3-EF10-4477-90CB-0B0E1DDF9643}" type="presParOf" srcId="{E68FEDFD-1C1B-45A0-AFD5-FBD313BA4D1C}" destId="{37FE2642-70F4-47B8-97E9-AAE735517923}" srcOrd="0" destOrd="0" presId="urn:microsoft.com/office/officeart/2005/8/layout/chevron1"/>
    <dgm:cxn modelId="{7918E4D1-D449-455A-B017-B2DA1E3D65D3}" type="presParOf" srcId="{E68FEDFD-1C1B-45A0-AFD5-FBD313BA4D1C}" destId="{1E2ACDD4-4DB8-4844-A531-D4A70E397A5A}" srcOrd="1" destOrd="0" presId="urn:microsoft.com/office/officeart/2005/8/layout/chevron1"/>
    <dgm:cxn modelId="{E10DD659-A61C-453D-86A4-F371689F687D}" type="presParOf" srcId="{E68FEDFD-1C1B-45A0-AFD5-FBD313BA4D1C}" destId="{2527E2E6-8653-41AA-BC79-F23A78D2FBC5}" srcOrd="2" destOrd="0" presId="urn:microsoft.com/office/officeart/2005/8/layout/chevron1"/>
    <dgm:cxn modelId="{E79310F6-ADEC-4855-8589-134728305E76}" type="presParOf" srcId="{E68FEDFD-1C1B-45A0-AFD5-FBD313BA4D1C}" destId="{99C46615-C715-4BEC-8248-E4F6FC1C7D46}" srcOrd="3" destOrd="0" presId="urn:microsoft.com/office/officeart/2005/8/layout/chevron1"/>
    <dgm:cxn modelId="{83954EBA-E6D7-4960-8D96-849A83922107}" type="presParOf" srcId="{E68FEDFD-1C1B-45A0-AFD5-FBD313BA4D1C}" destId="{03A302A4-407F-429B-B810-DCB741928F40}"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220CF-8B43-44A8-B8F4-80E32B06E858}" type="doc">
      <dgm:prSet loTypeId="urn:microsoft.com/office/officeart/2005/8/layout/chevron1" loCatId="process" qsTypeId="urn:microsoft.com/office/officeart/2005/8/quickstyle/simple2" qsCatId="simple" csTypeId="urn:microsoft.com/office/officeart/2005/8/colors/accent1_2" csCatId="accent1" phldr="1"/>
      <dgm:spPr/>
    </dgm:pt>
    <dgm:pt modelId="{3C399A37-FC89-42E3-8970-7F4043E044A5}">
      <dgm:prSet phldrT="[Text]"/>
      <dgm:spPr/>
      <dgm:t>
        <a:bodyPr/>
        <a:lstStyle/>
        <a:p>
          <a:r>
            <a:rPr lang="en-US" b="1" dirty="0"/>
            <a:t>Training</a:t>
          </a:r>
        </a:p>
      </dgm:t>
    </dgm:pt>
    <dgm:pt modelId="{D01B577A-C0E0-4193-954A-3A06C00F6CBE}" type="parTrans" cxnId="{EAB057F5-6CA0-4EE0-93E4-F34F535BA5DB}">
      <dgm:prSet/>
      <dgm:spPr/>
      <dgm:t>
        <a:bodyPr/>
        <a:lstStyle/>
        <a:p>
          <a:endParaRPr lang="en-US"/>
        </a:p>
      </dgm:t>
    </dgm:pt>
    <dgm:pt modelId="{50E23E6D-BDEB-49C5-BA3E-BF0123C4D8B0}" type="sibTrans" cxnId="{EAB057F5-6CA0-4EE0-93E4-F34F535BA5DB}">
      <dgm:prSet/>
      <dgm:spPr/>
      <dgm:t>
        <a:bodyPr/>
        <a:lstStyle/>
        <a:p>
          <a:endParaRPr lang="en-US"/>
        </a:p>
      </dgm:t>
    </dgm:pt>
    <dgm:pt modelId="{BBAE0379-BE58-4C85-8370-42314B385DDC}">
      <dgm:prSet/>
      <dgm:spPr/>
      <dgm:t>
        <a:bodyPr/>
        <a:lstStyle/>
        <a:p>
          <a:r>
            <a:rPr lang="en-US" b="1" dirty="0"/>
            <a:t>Evaluation</a:t>
          </a:r>
        </a:p>
      </dgm:t>
    </dgm:pt>
    <dgm:pt modelId="{A0677956-AE4B-41AD-AF5F-20D21BB8D082}" type="parTrans" cxnId="{DD164912-A7FC-4FB0-A4D8-A10F2AB4D739}">
      <dgm:prSet/>
      <dgm:spPr/>
      <dgm:t>
        <a:bodyPr/>
        <a:lstStyle/>
        <a:p>
          <a:endParaRPr lang="en-US"/>
        </a:p>
      </dgm:t>
    </dgm:pt>
    <dgm:pt modelId="{B4DC5D72-E863-4B4B-B729-BF9F79A95241}" type="sibTrans" cxnId="{DD164912-A7FC-4FB0-A4D8-A10F2AB4D739}">
      <dgm:prSet/>
      <dgm:spPr/>
      <dgm:t>
        <a:bodyPr/>
        <a:lstStyle/>
        <a:p>
          <a:endParaRPr lang="en-US"/>
        </a:p>
      </dgm:t>
    </dgm:pt>
    <dgm:pt modelId="{4C62D56D-A88F-422C-A0EB-D0108165C6CA}">
      <dgm:prSet/>
      <dgm:spPr/>
      <dgm:t>
        <a:bodyPr/>
        <a:lstStyle/>
        <a:p>
          <a:r>
            <a:rPr lang="en-US" b="1" dirty="0"/>
            <a:t>Parameters tuning</a:t>
          </a:r>
        </a:p>
      </dgm:t>
    </dgm:pt>
    <dgm:pt modelId="{8A31A909-D0AF-40D7-9094-475ACA228021}" type="parTrans" cxnId="{D803481F-31B8-461B-A143-19BAC3894CFE}">
      <dgm:prSet/>
      <dgm:spPr/>
      <dgm:t>
        <a:bodyPr/>
        <a:lstStyle/>
        <a:p>
          <a:endParaRPr lang="en-US"/>
        </a:p>
      </dgm:t>
    </dgm:pt>
    <dgm:pt modelId="{9D0819EE-CC5E-4972-8C97-70EAF18357AE}" type="sibTrans" cxnId="{D803481F-31B8-461B-A143-19BAC3894CFE}">
      <dgm:prSet/>
      <dgm:spPr/>
      <dgm:t>
        <a:bodyPr/>
        <a:lstStyle/>
        <a:p>
          <a:endParaRPr lang="en-US"/>
        </a:p>
      </dgm:t>
    </dgm:pt>
    <dgm:pt modelId="{E68FEDFD-1C1B-45A0-AFD5-FBD313BA4D1C}" type="pres">
      <dgm:prSet presAssocID="{B2B220CF-8B43-44A8-B8F4-80E32B06E858}" presName="Name0" presStyleCnt="0">
        <dgm:presLayoutVars>
          <dgm:dir/>
          <dgm:animLvl val="lvl"/>
          <dgm:resizeHandles val="exact"/>
        </dgm:presLayoutVars>
      </dgm:prSet>
      <dgm:spPr/>
    </dgm:pt>
    <dgm:pt modelId="{37FE2642-70F4-47B8-97E9-AAE735517923}" type="pres">
      <dgm:prSet presAssocID="{3C399A37-FC89-42E3-8970-7F4043E044A5}" presName="parTxOnly" presStyleLbl="node1" presStyleIdx="0" presStyleCnt="3">
        <dgm:presLayoutVars>
          <dgm:chMax val="0"/>
          <dgm:chPref val="0"/>
          <dgm:bulletEnabled val="1"/>
        </dgm:presLayoutVars>
      </dgm:prSet>
      <dgm:spPr/>
    </dgm:pt>
    <dgm:pt modelId="{1E2ACDD4-4DB8-4844-A531-D4A70E397A5A}" type="pres">
      <dgm:prSet presAssocID="{50E23E6D-BDEB-49C5-BA3E-BF0123C4D8B0}" presName="parTxOnlySpace" presStyleCnt="0"/>
      <dgm:spPr/>
    </dgm:pt>
    <dgm:pt modelId="{2527E2E6-8653-41AA-BC79-F23A78D2FBC5}" type="pres">
      <dgm:prSet presAssocID="{BBAE0379-BE58-4C85-8370-42314B385DDC}" presName="parTxOnly" presStyleLbl="node1" presStyleIdx="1" presStyleCnt="3">
        <dgm:presLayoutVars>
          <dgm:chMax val="0"/>
          <dgm:chPref val="0"/>
          <dgm:bulletEnabled val="1"/>
        </dgm:presLayoutVars>
      </dgm:prSet>
      <dgm:spPr/>
    </dgm:pt>
    <dgm:pt modelId="{99C46615-C715-4BEC-8248-E4F6FC1C7D46}" type="pres">
      <dgm:prSet presAssocID="{B4DC5D72-E863-4B4B-B729-BF9F79A95241}" presName="parTxOnlySpace" presStyleCnt="0"/>
      <dgm:spPr/>
    </dgm:pt>
    <dgm:pt modelId="{03A302A4-407F-429B-B810-DCB741928F40}" type="pres">
      <dgm:prSet presAssocID="{4C62D56D-A88F-422C-A0EB-D0108165C6CA}" presName="parTxOnly" presStyleLbl="node1" presStyleIdx="2" presStyleCnt="3">
        <dgm:presLayoutVars>
          <dgm:chMax val="0"/>
          <dgm:chPref val="0"/>
          <dgm:bulletEnabled val="1"/>
        </dgm:presLayoutVars>
      </dgm:prSet>
      <dgm:spPr/>
    </dgm:pt>
  </dgm:ptLst>
  <dgm:cxnLst>
    <dgm:cxn modelId="{DD164912-A7FC-4FB0-A4D8-A10F2AB4D739}" srcId="{B2B220CF-8B43-44A8-B8F4-80E32B06E858}" destId="{BBAE0379-BE58-4C85-8370-42314B385DDC}" srcOrd="1" destOrd="0" parTransId="{A0677956-AE4B-41AD-AF5F-20D21BB8D082}" sibTransId="{B4DC5D72-E863-4B4B-B729-BF9F79A95241}"/>
    <dgm:cxn modelId="{D803481F-31B8-461B-A143-19BAC3894CFE}" srcId="{B2B220CF-8B43-44A8-B8F4-80E32B06E858}" destId="{4C62D56D-A88F-422C-A0EB-D0108165C6CA}" srcOrd="2" destOrd="0" parTransId="{8A31A909-D0AF-40D7-9094-475ACA228021}" sibTransId="{9D0819EE-CC5E-4972-8C97-70EAF18357AE}"/>
    <dgm:cxn modelId="{AFF4A762-CE88-40A9-A5A1-5C9C81E20803}" type="presOf" srcId="{BBAE0379-BE58-4C85-8370-42314B385DDC}" destId="{2527E2E6-8653-41AA-BC79-F23A78D2FBC5}" srcOrd="0" destOrd="0" presId="urn:microsoft.com/office/officeart/2005/8/layout/chevron1"/>
    <dgm:cxn modelId="{195B6A7D-2EEE-4F8C-92C4-EDD69B5CD9D5}" type="presOf" srcId="{4C62D56D-A88F-422C-A0EB-D0108165C6CA}" destId="{03A302A4-407F-429B-B810-DCB741928F40}" srcOrd="0" destOrd="0" presId="urn:microsoft.com/office/officeart/2005/8/layout/chevron1"/>
    <dgm:cxn modelId="{ED6D89B3-76C9-4213-98E1-D361EAE1E956}" type="presOf" srcId="{3C399A37-FC89-42E3-8970-7F4043E044A5}" destId="{37FE2642-70F4-47B8-97E9-AAE735517923}" srcOrd="0" destOrd="0" presId="urn:microsoft.com/office/officeart/2005/8/layout/chevron1"/>
    <dgm:cxn modelId="{9BF5AAED-9388-41AD-95DA-797B8F054117}" type="presOf" srcId="{B2B220CF-8B43-44A8-B8F4-80E32B06E858}" destId="{E68FEDFD-1C1B-45A0-AFD5-FBD313BA4D1C}" srcOrd="0" destOrd="0" presId="urn:microsoft.com/office/officeart/2005/8/layout/chevron1"/>
    <dgm:cxn modelId="{EAB057F5-6CA0-4EE0-93E4-F34F535BA5DB}" srcId="{B2B220CF-8B43-44A8-B8F4-80E32B06E858}" destId="{3C399A37-FC89-42E3-8970-7F4043E044A5}" srcOrd="0" destOrd="0" parTransId="{D01B577A-C0E0-4193-954A-3A06C00F6CBE}" sibTransId="{50E23E6D-BDEB-49C5-BA3E-BF0123C4D8B0}"/>
    <dgm:cxn modelId="{CB5C2CB3-EF10-4477-90CB-0B0E1DDF9643}" type="presParOf" srcId="{E68FEDFD-1C1B-45A0-AFD5-FBD313BA4D1C}" destId="{37FE2642-70F4-47B8-97E9-AAE735517923}" srcOrd="0" destOrd="0" presId="urn:microsoft.com/office/officeart/2005/8/layout/chevron1"/>
    <dgm:cxn modelId="{7918E4D1-D449-455A-B017-B2DA1E3D65D3}" type="presParOf" srcId="{E68FEDFD-1C1B-45A0-AFD5-FBD313BA4D1C}" destId="{1E2ACDD4-4DB8-4844-A531-D4A70E397A5A}" srcOrd="1" destOrd="0" presId="urn:microsoft.com/office/officeart/2005/8/layout/chevron1"/>
    <dgm:cxn modelId="{E10DD659-A61C-453D-86A4-F371689F687D}" type="presParOf" srcId="{E68FEDFD-1C1B-45A0-AFD5-FBD313BA4D1C}" destId="{2527E2E6-8653-41AA-BC79-F23A78D2FBC5}" srcOrd="2" destOrd="0" presId="urn:microsoft.com/office/officeart/2005/8/layout/chevron1"/>
    <dgm:cxn modelId="{E79310F6-ADEC-4855-8589-134728305E76}" type="presParOf" srcId="{E68FEDFD-1C1B-45A0-AFD5-FBD313BA4D1C}" destId="{99C46615-C715-4BEC-8248-E4F6FC1C7D46}" srcOrd="3" destOrd="0" presId="urn:microsoft.com/office/officeart/2005/8/layout/chevron1"/>
    <dgm:cxn modelId="{83954EBA-E6D7-4960-8D96-849A83922107}" type="presParOf" srcId="{E68FEDFD-1C1B-45A0-AFD5-FBD313BA4D1C}" destId="{03A302A4-407F-429B-B810-DCB741928F40}"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B220CF-8B43-44A8-B8F4-80E32B06E858}" type="doc">
      <dgm:prSet loTypeId="urn:microsoft.com/office/officeart/2005/8/layout/chevron1" loCatId="process" qsTypeId="urn:microsoft.com/office/officeart/2005/8/quickstyle/simple2" qsCatId="simple" csTypeId="urn:microsoft.com/office/officeart/2005/8/colors/accent1_2" csCatId="accent1" phldr="1"/>
      <dgm:spPr/>
    </dgm:pt>
    <dgm:pt modelId="{3C399A37-FC89-42E3-8970-7F4043E044A5}">
      <dgm:prSet phldrT="[Text]"/>
      <dgm:spPr/>
      <dgm:t>
        <a:bodyPr/>
        <a:lstStyle/>
        <a:p>
          <a:r>
            <a:rPr lang="en-US" b="1" dirty="0"/>
            <a:t>Inference</a:t>
          </a:r>
        </a:p>
      </dgm:t>
    </dgm:pt>
    <dgm:pt modelId="{D01B577A-C0E0-4193-954A-3A06C00F6CBE}" type="parTrans" cxnId="{EAB057F5-6CA0-4EE0-93E4-F34F535BA5DB}">
      <dgm:prSet/>
      <dgm:spPr/>
      <dgm:t>
        <a:bodyPr/>
        <a:lstStyle/>
        <a:p>
          <a:endParaRPr lang="en-US"/>
        </a:p>
      </dgm:t>
    </dgm:pt>
    <dgm:pt modelId="{50E23E6D-BDEB-49C5-BA3E-BF0123C4D8B0}" type="sibTrans" cxnId="{EAB057F5-6CA0-4EE0-93E4-F34F535BA5DB}">
      <dgm:prSet/>
      <dgm:spPr/>
      <dgm:t>
        <a:bodyPr/>
        <a:lstStyle/>
        <a:p>
          <a:endParaRPr lang="en-US"/>
        </a:p>
      </dgm:t>
    </dgm:pt>
    <dgm:pt modelId="{BBAE0379-BE58-4C85-8370-42314B385DDC}">
      <dgm:prSet/>
      <dgm:spPr/>
      <dgm:t>
        <a:bodyPr/>
        <a:lstStyle/>
        <a:p>
          <a:r>
            <a:rPr lang="en-US" b="1" dirty="0"/>
            <a:t>Final model</a:t>
          </a:r>
        </a:p>
      </dgm:t>
    </dgm:pt>
    <dgm:pt modelId="{A0677956-AE4B-41AD-AF5F-20D21BB8D082}" type="parTrans" cxnId="{DD164912-A7FC-4FB0-A4D8-A10F2AB4D739}">
      <dgm:prSet/>
      <dgm:spPr/>
      <dgm:t>
        <a:bodyPr/>
        <a:lstStyle/>
        <a:p>
          <a:endParaRPr lang="en-US"/>
        </a:p>
      </dgm:t>
    </dgm:pt>
    <dgm:pt modelId="{B4DC5D72-E863-4B4B-B729-BF9F79A95241}" type="sibTrans" cxnId="{DD164912-A7FC-4FB0-A4D8-A10F2AB4D739}">
      <dgm:prSet/>
      <dgm:spPr/>
      <dgm:t>
        <a:bodyPr/>
        <a:lstStyle/>
        <a:p>
          <a:endParaRPr lang="en-US"/>
        </a:p>
      </dgm:t>
    </dgm:pt>
    <dgm:pt modelId="{E68FEDFD-1C1B-45A0-AFD5-FBD313BA4D1C}" type="pres">
      <dgm:prSet presAssocID="{B2B220CF-8B43-44A8-B8F4-80E32B06E858}" presName="Name0" presStyleCnt="0">
        <dgm:presLayoutVars>
          <dgm:dir/>
          <dgm:animLvl val="lvl"/>
          <dgm:resizeHandles val="exact"/>
        </dgm:presLayoutVars>
      </dgm:prSet>
      <dgm:spPr/>
    </dgm:pt>
    <dgm:pt modelId="{37FE2642-70F4-47B8-97E9-AAE735517923}" type="pres">
      <dgm:prSet presAssocID="{3C399A37-FC89-42E3-8970-7F4043E044A5}" presName="parTxOnly" presStyleLbl="node1" presStyleIdx="0" presStyleCnt="2">
        <dgm:presLayoutVars>
          <dgm:chMax val="0"/>
          <dgm:chPref val="0"/>
          <dgm:bulletEnabled val="1"/>
        </dgm:presLayoutVars>
      </dgm:prSet>
      <dgm:spPr/>
    </dgm:pt>
    <dgm:pt modelId="{1E2ACDD4-4DB8-4844-A531-D4A70E397A5A}" type="pres">
      <dgm:prSet presAssocID="{50E23E6D-BDEB-49C5-BA3E-BF0123C4D8B0}" presName="parTxOnlySpace" presStyleCnt="0"/>
      <dgm:spPr/>
    </dgm:pt>
    <dgm:pt modelId="{2527E2E6-8653-41AA-BC79-F23A78D2FBC5}" type="pres">
      <dgm:prSet presAssocID="{BBAE0379-BE58-4C85-8370-42314B385DDC}" presName="parTxOnly" presStyleLbl="node1" presStyleIdx="1" presStyleCnt="2">
        <dgm:presLayoutVars>
          <dgm:chMax val="0"/>
          <dgm:chPref val="0"/>
          <dgm:bulletEnabled val="1"/>
        </dgm:presLayoutVars>
      </dgm:prSet>
      <dgm:spPr/>
    </dgm:pt>
  </dgm:ptLst>
  <dgm:cxnLst>
    <dgm:cxn modelId="{DD164912-A7FC-4FB0-A4D8-A10F2AB4D739}" srcId="{B2B220CF-8B43-44A8-B8F4-80E32B06E858}" destId="{BBAE0379-BE58-4C85-8370-42314B385DDC}" srcOrd="1" destOrd="0" parTransId="{A0677956-AE4B-41AD-AF5F-20D21BB8D082}" sibTransId="{B4DC5D72-E863-4B4B-B729-BF9F79A95241}"/>
    <dgm:cxn modelId="{AFF4A762-CE88-40A9-A5A1-5C9C81E20803}" type="presOf" srcId="{BBAE0379-BE58-4C85-8370-42314B385DDC}" destId="{2527E2E6-8653-41AA-BC79-F23A78D2FBC5}" srcOrd="0" destOrd="0" presId="urn:microsoft.com/office/officeart/2005/8/layout/chevron1"/>
    <dgm:cxn modelId="{ED6D89B3-76C9-4213-98E1-D361EAE1E956}" type="presOf" srcId="{3C399A37-FC89-42E3-8970-7F4043E044A5}" destId="{37FE2642-70F4-47B8-97E9-AAE735517923}" srcOrd="0" destOrd="0" presId="urn:microsoft.com/office/officeart/2005/8/layout/chevron1"/>
    <dgm:cxn modelId="{9BF5AAED-9388-41AD-95DA-797B8F054117}" type="presOf" srcId="{B2B220CF-8B43-44A8-B8F4-80E32B06E858}" destId="{E68FEDFD-1C1B-45A0-AFD5-FBD313BA4D1C}" srcOrd="0" destOrd="0" presId="urn:microsoft.com/office/officeart/2005/8/layout/chevron1"/>
    <dgm:cxn modelId="{EAB057F5-6CA0-4EE0-93E4-F34F535BA5DB}" srcId="{B2B220CF-8B43-44A8-B8F4-80E32B06E858}" destId="{3C399A37-FC89-42E3-8970-7F4043E044A5}" srcOrd="0" destOrd="0" parTransId="{D01B577A-C0E0-4193-954A-3A06C00F6CBE}" sibTransId="{50E23E6D-BDEB-49C5-BA3E-BF0123C4D8B0}"/>
    <dgm:cxn modelId="{CB5C2CB3-EF10-4477-90CB-0B0E1DDF9643}" type="presParOf" srcId="{E68FEDFD-1C1B-45A0-AFD5-FBD313BA4D1C}" destId="{37FE2642-70F4-47B8-97E9-AAE735517923}" srcOrd="0" destOrd="0" presId="urn:microsoft.com/office/officeart/2005/8/layout/chevron1"/>
    <dgm:cxn modelId="{7918E4D1-D449-455A-B017-B2DA1E3D65D3}" type="presParOf" srcId="{E68FEDFD-1C1B-45A0-AFD5-FBD313BA4D1C}" destId="{1E2ACDD4-4DB8-4844-A531-D4A70E397A5A}" srcOrd="1" destOrd="0" presId="urn:microsoft.com/office/officeart/2005/8/layout/chevron1"/>
    <dgm:cxn modelId="{E10DD659-A61C-453D-86A4-F371689F687D}" type="presParOf" srcId="{E68FEDFD-1C1B-45A0-AFD5-FBD313BA4D1C}" destId="{2527E2E6-8653-41AA-BC79-F23A78D2FBC5}"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2642-70F4-47B8-97E9-AAE735517923}">
      <dsp:nvSpPr>
        <dsp:cNvPr id="0" name=""/>
        <dsp:cNvSpPr/>
      </dsp:nvSpPr>
      <dsp:spPr>
        <a:xfrm>
          <a:off x="1176"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t>Objective definition</a:t>
          </a:r>
        </a:p>
      </dsp:txBody>
      <dsp:txXfrm>
        <a:off x="287819" y="250847"/>
        <a:ext cx="859930" cy="573286"/>
      </dsp:txXfrm>
    </dsp:sp>
    <dsp:sp modelId="{2527E2E6-8653-41AA-BC79-F23A78D2FBC5}">
      <dsp:nvSpPr>
        <dsp:cNvPr id="0" name=""/>
        <dsp:cNvSpPr/>
      </dsp:nvSpPr>
      <dsp:spPr>
        <a:xfrm>
          <a:off x="1291070"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t>Data preparation</a:t>
          </a:r>
        </a:p>
      </dsp:txBody>
      <dsp:txXfrm>
        <a:off x="1577713" y="250847"/>
        <a:ext cx="859930" cy="573286"/>
      </dsp:txXfrm>
    </dsp:sp>
    <dsp:sp modelId="{03A302A4-407F-429B-B810-DCB741928F40}">
      <dsp:nvSpPr>
        <dsp:cNvPr id="0" name=""/>
        <dsp:cNvSpPr/>
      </dsp:nvSpPr>
      <dsp:spPr>
        <a:xfrm>
          <a:off x="2580965"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t>Model selection</a:t>
          </a:r>
        </a:p>
      </dsp:txBody>
      <dsp:txXfrm>
        <a:off x="2867608" y="250847"/>
        <a:ext cx="859930" cy="573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2642-70F4-47B8-97E9-AAE735517923}">
      <dsp:nvSpPr>
        <dsp:cNvPr id="0" name=""/>
        <dsp:cNvSpPr/>
      </dsp:nvSpPr>
      <dsp:spPr>
        <a:xfrm>
          <a:off x="1176"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Training</a:t>
          </a:r>
        </a:p>
      </dsp:txBody>
      <dsp:txXfrm>
        <a:off x="287819" y="250847"/>
        <a:ext cx="859930" cy="573286"/>
      </dsp:txXfrm>
    </dsp:sp>
    <dsp:sp modelId="{2527E2E6-8653-41AA-BC79-F23A78D2FBC5}">
      <dsp:nvSpPr>
        <dsp:cNvPr id="0" name=""/>
        <dsp:cNvSpPr/>
      </dsp:nvSpPr>
      <dsp:spPr>
        <a:xfrm>
          <a:off x="1291070"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Evaluation</a:t>
          </a:r>
        </a:p>
      </dsp:txBody>
      <dsp:txXfrm>
        <a:off x="1577713" y="250847"/>
        <a:ext cx="859930" cy="573286"/>
      </dsp:txXfrm>
    </dsp:sp>
    <dsp:sp modelId="{03A302A4-407F-429B-B810-DCB741928F40}">
      <dsp:nvSpPr>
        <dsp:cNvPr id="0" name=""/>
        <dsp:cNvSpPr/>
      </dsp:nvSpPr>
      <dsp:spPr>
        <a:xfrm>
          <a:off x="2580965" y="250847"/>
          <a:ext cx="1433216" cy="57328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dirty="0"/>
            <a:t>Parameters tuning</a:t>
          </a:r>
        </a:p>
      </dsp:txBody>
      <dsp:txXfrm>
        <a:off x="2867608" y="250847"/>
        <a:ext cx="859930" cy="573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2642-70F4-47B8-97E9-AAE735517923}">
      <dsp:nvSpPr>
        <dsp:cNvPr id="0" name=""/>
        <dsp:cNvSpPr/>
      </dsp:nvSpPr>
      <dsp:spPr>
        <a:xfrm>
          <a:off x="2496" y="0"/>
          <a:ext cx="1492146" cy="57092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Inference</a:t>
          </a:r>
        </a:p>
      </dsp:txBody>
      <dsp:txXfrm>
        <a:off x="287959" y="0"/>
        <a:ext cx="921220" cy="570926"/>
      </dsp:txXfrm>
    </dsp:sp>
    <dsp:sp modelId="{2527E2E6-8653-41AA-BC79-F23A78D2FBC5}">
      <dsp:nvSpPr>
        <dsp:cNvPr id="0" name=""/>
        <dsp:cNvSpPr/>
      </dsp:nvSpPr>
      <dsp:spPr>
        <a:xfrm>
          <a:off x="1345428" y="0"/>
          <a:ext cx="1492146" cy="57092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Final model</a:t>
          </a:r>
        </a:p>
      </dsp:txBody>
      <dsp:txXfrm>
        <a:off x="1630891" y="0"/>
        <a:ext cx="921220" cy="5709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E5156-1B5D-054E-B5B2-E1B1BA160252}" type="datetimeFigureOut">
              <a:rPr lang="fr-FR" smtClean="0"/>
              <a:t>18/03/2021</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BD60B-517C-4242-AE46-E1BD2D086542}" type="slidenum">
              <a:rPr lang="fr-FR" smtClean="0"/>
              <a:t>‹#›</a:t>
            </a:fld>
            <a:endParaRPr lang="fr-FR"/>
          </a:p>
        </p:txBody>
      </p:sp>
    </p:spTree>
    <p:extLst>
      <p:ext uri="{BB962C8B-B14F-4D97-AF65-F5344CB8AC3E}">
        <p14:creationId xmlns:p14="http://schemas.microsoft.com/office/powerpoint/2010/main" val="51701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McGill initiative on Computational Medicine was formed in 2017 and aims to deliver inter-disciplinary research programs and empower the use of data in health research and health care delivery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Located at the Genome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They have a newsletter were you can subscribe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more info on the web site</a:t>
            </a:r>
          </a:p>
          <a:p>
            <a:endParaRPr lang="en-CA" dirty="0"/>
          </a:p>
        </p:txBody>
      </p:sp>
      <p:sp>
        <p:nvSpPr>
          <p:cNvPr id="4" name="Espace réservé du numéro de diapositive 3"/>
          <p:cNvSpPr>
            <a:spLocks noGrp="1"/>
          </p:cNvSpPr>
          <p:nvPr>
            <p:ph type="sldNum" sz="quarter" idx="5"/>
          </p:nvPr>
        </p:nvSpPr>
        <p:spPr/>
        <p:txBody>
          <a:bodyPr/>
          <a:lstStyle/>
          <a:p>
            <a:fld id="{DACBD60B-517C-4242-AE46-E1BD2D086542}" type="slidenum">
              <a:rPr lang="fr-FR" smtClean="0"/>
              <a:t>2</a:t>
            </a:fld>
            <a:endParaRPr lang="fr-FR"/>
          </a:p>
        </p:txBody>
      </p:sp>
    </p:spTree>
    <p:extLst>
      <p:ext uri="{BB962C8B-B14F-4D97-AF65-F5344CB8AC3E}">
        <p14:creationId xmlns:p14="http://schemas.microsoft.com/office/powerpoint/2010/main" val="384006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Expert systems: knowledge based systems (if-then)</a:t>
            </a:r>
          </a:p>
        </p:txBody>
      </p:sp>
      <p:sp>
        <p:nvSpPr>
          <p:cNvPr id="4" name="Slide Number Placeholder 3"/>
          <p:cNvSpPr>
            <a:spLocks noGrp="1"/>
          </p:cNvSpPr>
          <p:nvPr>
            <p:ph type="sldNum" sz="quarter" idx="5"/>
          </p:nvPr>
        </p:nvSpPr>
        <p:spPr/>
        <p:txBody>
          <a:bodyPr/>
          <a:lstStyle/>
          <a:p>
            <a:fld id="{DACBD60B-517C-4242-AE46-E1BD2D086542}" type="slidenum">
              <a:rPr lang="fr-FR" smtClean="0"/>
              <a:t>9</a:t>
            </a:fld>
            <a:endParaRPr lang="fr-FR"/>
          </a:p>
        </p:txBody>
      </p:sp>
    </p:spTree>
    <p:extLst>
      <p:ext uri="{BB962C8B-B14F-4D97-AF65-F5344CB8AC3E}">
        <p14:creationId xmlns:p14="http://schemas.microsoft.com/office/powerpoint/2010/main" val="1329569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14</a:t>
            </a:fld>
            <a:endParaRPr lang="fr-FR"/>
          </a:p>
        </p:txBody>
      </p:sp>
    </p:spTree>
    <p:extLst>
      <p:ext uri="{BB962C8B-B14F-4D97-AF65-F5344CB8AC3E}">
        <p14:creationId xmlns:p14="http://schemas.microsoft.com/office/powerpoint/2010/main" val="2107657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basic computational unit of the brain is a </a:t>
            </a:r>
            <a:r>
              <a:rPr lang="en-CA" sz="1200" b="1" i="0" kern="1200" dirty="0">
                <a:solidFill>
                  <a:schemeClr val="tx1"/>
                </a:solidFill>
                <a:effectLst/>
                <a:latin typeface="+mn-lt"/>
                <a:ea typeface="+mn-ea"/>
                <a:cs typeface="+mn-cs"/>
              </a:rPr>
              <a:t>neuron</a:t>
            </a:r>
            <a:r>
              <a:rPr lang="en-CA" sz="1200" b="0" i="0" kern="1200" dirty="0">
                <a:solidFill>
                  <a:schemeClr val="tx1"/>
                </a:solidFill>
                <a:effectLst/>
                <a:latin typeface="+mn-lt"/>
                <a:ea typeface="+mn-ea"/>
                <a:cs typeface="+mn-cs"/>
              </a:rPr>
              <a:t>. Approximately 86 billion neurons can be found in the human nervous system and they are connected with approximately 10^14 - 10^15 </a:t>
            </a:r>
            <a:r>
              <a:rPr lang="en-CA" sz="1200" b="1" i="0" kern="1200" dirty="0">
                <a:solidFill>
                  <a:schemeClr val="tx1"/>
                </a:solidFill>
                <a:effectLst/>
                <a:latin typeface="+mn-lt"/>
                <a:ea typeface="+mn-ea"/>
                <a:cs typeface="+mn-cs"/>
              </a:rPr>
              <a:t>synapses</a:t>
            </a:r>
            <a:r>
              <a:rPr lang="en-CA"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Each neuron receives input signals from its </a:t>
            </a:r>
            <a:r>
              <a:rPr lang="en-CA" sz="1200" b="1" i="0" kern="1200" dirty="0">
                <a:solidFill>
                  <a:schemeClr val="tx1"/>
                </a:solidFill>
                <a:effectLst/>
                <a:latin typeface="+mn-lt"/>
                <a:ea typeface="+mn-ea"/>
                <a:cs typeface="+mn-cs"/>
              </a:rPr>
              <a:t>dendrites</a:t>
            </a:r>
            <a:r>
              <a:rPr lang="en-CA" sz="1200" b="0" i="0" kern="1200" dirty="0">
                <a:solidFill>
                  <a:schemeClr val="tx1"/>
                </a:solidFill>
                <a:effectLst/>
                <a:latin typeface="+mn-lt"/>
                <a:ea typeface="+mn-ea"/>
                <a:cs typeface="+mn-cs"/>
              </a:rPr>
              <a:t> and produces output signals along its (single) </a:t>
            </a:r>
            <a:r>
              <a:rPr lang="en-CA" sz="1200" b="1" i="0" kern="1200" dirty="0">
                <a:solidFill>
                  <a:schemeClr val="tx1"/>
                </a:solidFill>
                <a:effectLst/>
                <a:latin typeface="+mn-lt"/>
                <a:ea typeface="+mn-ea"/>
                <a:cs typeface="+mn-cs"/>
              </a:rPr>
              <a:t>axon</a:t>
            </a:r>
            <a:r>
              <a:rPr lang="en-CA" sz="1200" b="0" i="0" kern="1200" dirty="0">
                <a:solidFill>
                  <a:schemeClr val="tx1"/>
                </a:solidFill>
                <a:effectLst/>
                <a:latin typeface="+mn-lt"/>
                <a:ea typeface="+mn-ea"/>
                <a:cs typeface="+mn-cs"/>
              </a:rPr>
              <a:t>. The axon eventually branches out and connects via synapses to dendrites of other neurons.</a:t>
            </a:r>
          </a:p>
          <a:p>
            <a:r>
              <a:rPr lang="en-CA" sz="1200" b="0" i="0" kern="1200" dirty="0">
                <a:solidFill>
                  <a:schemeClr val="tx1"/>
                </a:solidFill>
                <a:effectLst/>
                <a:latin typeface="+mn-lt"/>
                <a:ea typeface="+mn-ea"/>
                <a:cs typeface="+mn-cs"/>
              </a:rPr>
              <a:t> In the computational model of a neuron, the signals that travel along the axons (e.g. </a:t>
            </a:r>
            <a:r>
              <a:rPr lang="en-CA" sz="1200" b="0" i="0" u="none" strike="noStrike" kern="1200" dirty="0">
                <a:solidFill>
                  <a:schemeClr val="tx1"/>
                </a:solidFill>
                <a:effectLst/>
                <a:latin typeface="+mn-lt"/>
                <a:ea typeface="+mn-ea"/>
                <a:cs typeface="+mn-cs"/>
              </a:rPr>
              <a:t>x0x0</a:t>
            </a:r>
            <a:r>
              <a:rPr lang="en-CA" sz="1200" b="0" i="0" kern="1200" dirty="0">
                <a:solidFill>
                  <a:schemeClr val="tx1"/>
                </a:solidFill>
                <a:effectLst/>
                <a:latin typeface="+mn-lt"/>
                <a:ea typeface="+mn-ea"/>
                <a:cs typeface="+mn-cs"/>
              </a:rPr>
              <a:t>) interact multiplicatively (e.g. </a:t>
            </a:r>
            <a:r>
              <a:rPr lang="en-CA" sz="1200" b="0" i="0" u="none" strike="noStrike" kern="1200" dirty="0">
                <a:solidFill>
                  <a:schemeClr val="tx1"/>
                </a:solidFill>
                <a:effectLst/>
                <a:latin typeface="+mn-lt"/>
                <a:ea typeface="+mn-ea"/>
                <a:cs typeface="+mn-cs"/>
              </a:rPr>
              <a:t>w0x0w0x0</a:t>
            </a:r>
            <a:r>
              <a:rPr lang="en-CA" sz="1200" b="0" i="0" kern="1200" dirty="0">
                <a:solidFill>
                  <a:schemeClr val="tx1"/>
                </a:solidFill>
                <a:effectLst/>
                <a:latin typeface="+mn-lt"/>
                <a:ea typeface="+mn-ea"/>
                <a:cs typeface="+mn-cs"/>
              </a:rPr>
              <a:t>) with the dendrites of the other neuron based on the synaptic strength at that synapse (e.g. </a:t>
            </a:r>
            <a:r>
              <a:rPr lang="en-CA" sz="1200" b="0" i="0" u="none" strike="noStrike" kern="1200" dirty="0">
                <a:solidFill>
                  <a:schemeClr val="tx1"/>
                </a:solidFill>
                <a:effectLst/>
                <a:latin typeface="+mn-lt"/>
                <a:ea typeface="+mn-ea"/>
                <a:cs typeface="+mn-cs"/>
              </a:rPr>
              <a:t>w0w0</a:t>
            </a:r>
            <a:r>
              <a:rPr lang="en-CA" sz="1200" b="0" i="0" kern="1200" dirty="0">
                <a:solidFill>
                  <a:schemeClr val="tx1"/>
                </a:solidFill>
                <a:effectLst/>
                <a:latin typeface="+mn-lt"/>
                <a:ea typeface="+mn-ea"/>
                <a:cs typeface="+mn-cs"/>
              </a:rPr>
              <a:t>). The idea is that the synaptic strengths (the weights </a:t>
            </a:r>
            <a:r>
              <a:rPr lang="en-CA" sz="1200" b="0" i="0" u="none" strike="noStrike" kern="1200" dirty="0" err="1">
                <a:solidFill>
                  <a:schemeClr val="tx1"/>
                </a:solidFill>
                <a:effectLst/>
                <a:latin typeface="+mn-lt"/>
                <a:ea typeface="+mn-ea"/>
                <a:cs typeface="+mn-cs"/>
              </a:rPr>
              <a:t>ww</a:t>
            </a:r>
            <a:r>
              <a:rPr lang="en-CA" sz="1200" b="0" i="0" kern="1200" dirty="0">
                <a:solidFill>
                  <a:schemeClr val="tx1"/>
                </a:solidFill>
                <a:effectLst/>
                <a:latin typeface="+mn-lt"/>
                <a:ea typeface="+mn-ea"/>
                <a:cs typeface="+mn-cs"/>
              </a:rPr>
              <a:t>) are learnable and control the strength of influence (and its direction: </a:t>
            </a:r>
            <a:r>
              <a:rPr lang="en-CA" sz="1200" b="0" i="0" kern="1200" dirty="0" err="1">
                <a:solidFill>
                  <a:schemeClr val="tx1"/>
                </a:solidFill>
                <a:effectLst/>
                <a:latin typeface="+mn-lt"/>
                <a:ea typeface="+mn-ea"/>
                <a:cs typeface="+mn-cs"/>
              </a:rPr>
              <a:t>excitory</a:t>
            </a:r>
            <a:r>
              <a:rPr lang="en-CA" sz="1200" b="0" i="0" kern="1200" dirty="0">
                <a:solidFill>
                  <a:schemeClr val="tx1"/>
                </a:solidFill>
                <a:effectLst/>
                <a:latin typeface="+mn-lt"/>
                <a:ea typeface="+mn-ea"/>
                <a:cs typeface="+mn-cs"/>
              </a:rPr>
              <a:t> (positive weight) or inhibitory (negative weight)) of one neuron on another. In the basic model, the dendrites carry the signal to the cell body where they all get summed. If the final sum is above a certain threshold, the neuron can </a:t>
            </a:r>
            <a:r>
              <a:rPr lang="en-CA" sz="1200" b="0" i="1" kern="1200" dirty="0">
                <a:solidFill>
                  <a:schemeClr val="tx1"/>
                </a:solidFill>
                <a:effectLst/>
                <a:latin typeface="+mn-lt"/>
                <a:ea typeface="+mn-ea"/>
                <a:cs typeface="+mn-cs"/>
              </a:rPr>
              <a:t>fire</a:t>
            </a:r>
            <a:r>
              <a:rPr lang="en-CA" sz="1200" b="0" i="0" kern="1200" dirty="0">
                <a:solidFill>
                  <a:schemeClr val="tx1"/>
                </a:solidFill>
                <a:effectLst/>
                <a:latin typeface="+mn-lt"/>
                <a:ea typeface="+mn-ea"/>
                <a:cs typeface="+mn-cs"/>
              </a:rPr>
              <a:t>, sending a spike along its axon. </a:t>
            </a:r>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51</a:t>
            </a:fld>
            <a:endParaRPr lang="fr-FR"/>
          </a:p>
        </p:txBody>
      </p:sp>
    </p:spTree>
    <p:extLst>
      <p:ext uri="{BB962C8B-B14F-4D97-AF65-F5344CB8AC3E}">
        <p14:creationId xmlns:p14="http://schemas.microsoft.com/office/powerpoint/2010/main" val="315705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Viewpoint variation</a:t>
            </a:r>
            <a:r>
              <a:rPr lang="en-CA" sz="1200" b="0" i="0" kern="1200" dirty="0">
                <a:solidFill>
                  <a:schemeClr val="tx1"/>
                </a:solidFill>
                <a:effectLst/>
                <a:latin typeface="+mn-lt"/>
                <a:ea typeface="+mn-ea"/>
                <a:cs typeface="+mn-cs"/>
              </a:rPr>
              <a:t>. A single instance of an object can be oriented in many ways with respect to the camera.</a:t>
            </a:r>
          </a:p>
          <a:p>
            <a:r>
              <a:rPr lang="en-CA" sz="1200" b="1" i="0" kern="1200" dirty="0">
                <a:solidFill>
                  <a:schemeClr val="tx1"/>
                </a:solidFill>
                <a:effectLst/>
                <a:latin typeface="+mn-lt"/>
                <a:ea typeface="+mn-ea"/>
                <a:cs typeface="+mn-cs"/>
              </a:rPr>
              <a:t>Scale variation</a:t>
            </a:r>
            <a:r>
              <a:rPr lang="en-CA" sz="1200" b="0" i="0" kern="1200" dirty="0">
                <a:solidFill>
                  <a:schemeClr val="tx1"/>
                </a:solidFill>
                <a:effectLst/>
                <a:latin typeface="+mn-lt"/>
                <a:ea typeface="+mn-ea"/>
                <a:cs typeface="+mn-cs"/>
              </a:rPr>
              <a:t>. Visual classes often exhibit variation in their size (size in the real world, not only in terms of their extent in the image).</a:t>
            </a:r>
          </a:p>
          <a:p>
            <a:r>
              <a:rPr lang="en-CA" sz="1200" b="1" i="0" kern="1200" dirty="0">
                <a:solidFill>
                  <a:schemeClr val="tx1"/>
                </a:solidFill>
                <a:effectLst/>
                <a:latin typeface="+mn-lt"/>
                <a:ea typeface="+mn-ea"/>
                <a:cs typeface="+mn-cs"/>
              </a:rPr>
              <a:t>Deformation</a:t>
            </a:r>
            <a:r>
              <a:rPr lang="en-CA" sz="1200" b="0" i="0" kern="1200" dirty="0">
                <a:solidFill>
                  <a:schemeClr val="tx1"/>
                </a:solidFill>
                <a:effectLst/>
                <a:latin typeface="+mn-lt"/>
                <a:ea typeface="+mn-ea"/>
                <a:cs typeface="+mn-cs"/>
              </a:rPr>
              <a:t>. Many objects of interest are not rigid bodies and can be deformed in extreme ways.</a:t>
            </a:r>
          </a:p>
          <a:p>
            <a:r>
              <a:rPr lang="en-CA" sz="1200" b="1" i="0" kern="1200" dirty="0">
                <a:solidFill>
                  <a:schemeClr val="tx1"/>
                </a:solidFill>
                <a:effectLst/>
                <a:latin typeface="+mn-lt"/>
                <a:ea typeface="+mn-ea"/>
                <a:cs typeface="+mn-cs"/>
              </a:rPr>
              <a:t>Occlusion</a:t>
            </a:r>
            <a:r>
              <a:rPr lang="en-CA" sz="1200" b="0" i="0" kern="1200" dirty="0">
                <a:solidFill>
                  <a:schemeClr val="tx1"/>
                </a:solidFill>
                <a:effectLst/>
                <a:latin typeface="+mn-lt"/>
                <a:ea typeface="+mn-ea"/>
                <a:cs typeface="+mn-cs"/>
              </a:rPr>
              <a:t>. The objects of interest can be occluded. Sometimes only a small portion of an object (as little as few pixels) could be visible.</a:t>
            </a:r>
          </a:p>
          <a:p>
            <a:r>
              <a:rPr lang="en-CA" sz="1200" b="1" i="0" kern="1200" dirty="0">
                <a:solidFill>
                  <a:schemeClr val="tx1"/>
                </a:solidFill>
                <a:effectLst/>
                <a:latin typeface="+mn-lt"/>
                <a:ea typeface="+mn-ea"/>
                <a:cs typeface="+mn-cs"/>
              </a:rPr>
              <a:t>Illumination conditions</a:t>
            </a:r>
            <a:r>
              <a:rPr lang="en-CA" sz="1200" b="0" i="0" kern="1200" dirty="0">
                <a:solidFill>
                  <a:schemeClr val="tx1"/>
                </a:solidFill>
                <a:effectLst/>
                <a:latin typeface="+mn-lt"/>
                <a:ea typeface="+mn-ea"/>
                <a:cs typeface="+mn-cs"/>
              </a:rPr>
              <a:t>. The effects of illumination are drastic on the pixel level.</a:t>
            </a:r>
          </a:p>
          <a:p>
            <a:r>
              <a:rPr lang="en-CA" sz="1200" b="1" i="0" kern="1200" dirty="0">
                <a:solidFill>
                  <a:schemeClr val="tx1"/>
                </a:solidFill>
                <a:effectLst/>
                <a:latin typeface="+mn-lt"/>
                <a:ea typeface="+mn-ea"/>
                <a:cs typeface="+mn-cs"/>
              </a:rPr>
              <a:t>Background clutter</a:t>
            </a:r>
            <a:r>
              <a:rPr lang="en-CA" sz="1200" b="0" i="0" kern="1200" dirty="0">
                <a:solidFill>
                  <a:schemeClr val="tx1"/>
                </a:solidFill>
                <a:effectLst/>
                <a:latin typeface="+mn-lt"/>
                <a:ea typeface="+mn-ea"/>
                <a:cs typeface="+mn-cs"/>
              </a:rPr>
              <a:t>. The objects of interest may </a:t>
            </a:r>
            <a:r>
              <a:rPr lang="en-CA" sz="1200" b="0" i="1" kern="1200" dirty="0">
                <a:solidFill>
                  <a:schemeClr val="tx1"/>
                </a:solidFill>
                <a:effectLst/>
                <a:latin typeface="+mn-lt"/>
                <a:ea typeface="+mn-ea"/>
                <a:cs typeface="+mn-cs"/>
              </a:rPr>
              <a:t>blend</a:t>
            </a:r>
            <a:r>
              <a:rPr lang="en-CA" sz="1200" b="0" i="0" kern="1200" dirty="0">
                <a:solidFill>
                  <a:schemeClr val="tx1"/>
                </a:solidFill>
                <a:effectLst/>
                <a:latin typeface="+mn-lt"/>
                <a:ea typeface="+mn-ea"/>
                <a:cs typeface="+mn-cs"/>
              </a:rPr>
              <a:t> into their environment, making them hard to identify.</a:t>
            </a:r>
          </a:p>
          <a:p>
            <a:r>
              <a:rPr lang="en-CA" sz="1200" b="1" i="0" kern="1200" dirty="0">
                <a:solidFill>
                  <a:schemeClr val="tx1"/>
                </a:solidFill>
                <a:effectLst/>
                <a:latin typeface="+mn-lt"/>
                <a:ea typeface="+mn-ea"/>
                <a:cs typeface="+mn-cs"/>
              </a:rPr>
              <a:t>Intra-class variation</a:t>
            </a:r>
            <a:r>
              <a:rPr lang="en-CA" sz="1200" b="0" i="0" kern="1200" dirty="0">
                <a:solidFill>
                  <a:schemeClr val="tx1"/>
                </a:solidFill>
                <a:effectLst/>
                <a:latin typeface="+mn-lt"/>
                <a:ea typeface="+mn-ea"/>
                <a:cs typeface="+mn-cs"/>
              </a:rPr>
              <a:t>. The classes of interest can often be relatively broad, such as </a:t>
            </a:r>
            <a:r>
              <a:rPr lang="en-CA" sz="1200" b="0" i="1" kern="1200" dirty="0">
                <a:solidFill>
                  <a:schemeClr val="tx1"/>
                </a:solidFill>
                <a:effectLst/>
                <a:latin typeface="+mn-lt"/>
                <a:ea typeface="+mn-ea"/>
                <a:cs typeface="+mn-cs"/>
              </a:rPr>
              <a:t>chair</a:t>
            </a:r>
            <a:r>
              <a:rPr lang="en-CA" sz="1200" b="0" i="0" kern="1200" dirty="0">
                <a:solidFill>
                  <a:schemeClr val="tx1"/>
                </a:solidFill>
                <a:effectLst/>
                <a:latin typeface="+mn-lt"/>
                <a:ea typeface="+mn-ea"/>
                <a:cs typeface="+mn-cs"/>
              </a:rPr>
              <a:t>. There are many different types of these objects, each with their own appearance.</a:t>
            </a:r>
          </a:p>
          <a:p>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82</a:t>
            </a:fld>
            <a:endParaRPr lang="fr-FR"/>
          </a:p>
        </p:txBody>
      </p:sp>
    </p:spTree>
    <p:extLst>
      <p:ext uri="{BB962C8B-B14F-4D97-AF65-F5344CB8AC3E}">
        <p14:creationId xmlns:p14="http://schemas.microsoft.com/office/powerpoint/2010/main" val="1252193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0" y="6620933"/>
            <a:ext cx="184731" cy="369332"/>
          </a:xfrm>
          <a:prstGeom prst="rect">
            <a:avLst/>
          </a:prstGeom>
          <a:noFill/>
        </p:spPr>
        <p:txBody>
          <a:bodyPr wrap="none" rtlCol="0">
            <a:spAutoFit/>
          </a:bodyPr>
          <a:lstStyle/>
          <a:p>
            <a:endParaRPr lang="fr-FR"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0"/>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3"/>
            <a:ext cx="4197350" cy="1012960"/>
          </a:xfrm>
          <a:prstGeom prst="rect">
            <a:avLst/>
          </a:prstGeom>
        </p:spPr>
      </p:pic>
      <p:sp>
        <p:nvSpPr>
          <p:cNvPr id="17" name="Espace réservé du contenu 2">
            <a:extLst>
              <a:ext uri="{FF2B5EF4-FFF2-40B4-BE49-F238E27FC236}">
                <a16:creationId xmlns:a16="http://schemas.microsoft.com/office/drawing/2014/main" id="{38C73947-7933-1149-81E2-2A6481ACE834}"/>
              </a:ext>
            </a:extLst>
          </p:cNvPr>
          <p:cNvSpPr txBox="1">
            <a:spLocks/>
          </p:cNvSpPr>
          <p:nvPr userDrawn="1"/>
        </p:nvSpPr>
        <p:spPr>
          <a:xfrm>
            <a:off x="594015" y="1617134"/>
            <a:ext cx="7804150" cy="4863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CA" sz="2000" b="1" u="sng" dirty="0">
                <a:latin typeface="+mj-lt"/>
              </a:rPr>
              <a:t>Mission</a:t>
            </a:r>
            <a:r>
              <a:rPr lang="en-CA" sz="2000" dirty="0">
                <a:latin typeface="+mj-lt"/>
              </a:rPr>
              <a:t> : aims to deliver inter-disciplinary research programs and empower the use of data in health research and health care delivery</a:t>
            </a: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endParaRPr lang="en-CA" sz="2000" dirty="0">
              <a:latin typeface="+mj-lt"/>
            </a:endParaRPr>
          </a:p>
          <a:p>
            <a:pPr marL="0" indent="0">
              <a:buNone/>
            </a:pPr>
            <a:r>
              <a:rPr lang="en-CA" sz="1800" dirty="0">
                <a:latin typeface="+mj-lt"/>
              </a:rPr>
              <a:t>https://www.mcgill.ca/</a:t>
            </a:r>
            <a:r>
              <a:rPr lang="en-CA" sz="1800" dirty="0" err="1">
                <a:latin typeface="+mj-lt"/>
              </a:rPr>
              <a:t>micm</a:t>
            </a:r>
            <a:endParaRPr lang="en-CA" sz="1800" dirty="0">
              <a:latin typeface="+mj-lt"/>
            </a:endParaRPr>
          </a:p>
          <a:p>
            <a:endParaRPr lang="en-CA" sz="2000" dirty="0">
              <a:latin typeface="+mj-lt"/>
            </a:endParaRPr>
          </a:p>
        </p:txBody>
      </p:sp>
      <p:pic>
        <p:nvPicPr>
          <p:cNvPr id="18" name="Image 17">
            <a:extLst>
              <a:ext uri="{FF2B5EF4-FFF2-40B4-BE49-F238E27FC236}">
                <a16:creationId xmlns:a16="http://schemas.microsoft.com/office/drawing/2014/main" id="{E31CC8AE-4D70-174F-9C92-FBBC12BFB767}"/>
              </a:ext>
            </a:extLst>
          </p:cNvPr>
          <p:cNvPicPr>
            <a:picLocks noChangeAspect="1"/>
          </p:cNvPicPr>
          <p:nvPr userDrawn="1"/>
        </p:nvPicPr>
        <p:blipFill>
          <a:blip r:embed="rId3"/>
          <a:stretch>
            <a:fillRect/>
          </a:stretch>
        </p:blipFill>
        <p:spPr>
          <a:xfrm>
            <a:off x="3966643" y="2463799"/>
            <a:ext cx="4431522" cy="3522133"/>
          </a:xfrm>
          <a:prstGeom prst="rect">
            <a:avLst/>
          </a:prstGeom>
        </p:spPr>
      </p:pic>
    </p:spTree>
    <p:extLst>
      <p:ext uri="{BB962C8B-B14F-4D97-AF65-F5344CB8AC3E}">
        <p14:creationId xmlns:p14="http://schemas.microsoft.com/office/powerpoint/2010/main" val="32640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0" y="6620933"/>
            <a:ext cx="184731" cy="369332"/>
          </a:xfrm>
          <a:prstGeom prst="rect">
            <a:avLst/>
          </a:prstGeom>
          <a:noFill/>
        </p:spPr>
        <p:txBody>
          <a:bodyPr wrap="none" rtlCol="0">
            <a:spAutoFit/>
          </a:bodyPr>
          <a:lstStyle/>
          <a:p>
            <a:endParaRPr lang="fr-FR"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0"/>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3"/>
            <a:ext cx="4197350" cy="1012960"/>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242372" y="1454227"/>
            <a:ext cx="8658742" cy="4924348"/>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32269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0" y="6620933"/>
            <a:ext cx="184731" cy="369332"/>
          </a:xfrm>
          <a:prstGeom prst="rect">
            <a:avLst/>
          </a:prstGeom>
          <a:noFill/>
        </p:spPr>
        <p:txBody>
          <a:bodyPr wrap="none" rtlCol="0">
            <a:spAutoFit/>
          </a:bodyPr>
          <a:lstStyle/>
          <a:p>
            <a:endParaRPr lang="fr-FR"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0"/>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3"/>
            <a:ext cx="4197350" cy="1012960"/>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Tree>
    <p:extLst>
      <p:ext uri="{BB962C8B-B14F-4D97-AF65-F5344CB8AC3E}">
        <p14:creationId xmlns:p14="http://schemas.microsoft.com/office/powerpoint/2010/main" val="335070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91082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131172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endParaRPr lang="en-US" dirty="0"/>
          </a:p>
        </p:txBody>
      </p:sp>
      <p:sp>
        <p:nvSpPr>
          <p:cNvPr id="4" name="Content Placeholder 3"/>
          <p:cNvSpPr>
            <a:spLocks noGrp="1"/>
          </p:cNvSpPr>
          <p:nvPr>
            <p:ph sz="half" idx="2"/>
          </p:nvPr>
        </p:nvSpPr>
        <p:spPr>
          <a:xfrm>
            <a:off x="4629150" y="1825625"/>
            <a:ext cx="3886200" cy="4351338"/>
          </a:xfrm>
        </p:spPr>
        <p:txBody>
          <a:bodyPr/>
          <a:lstStyle/>
          <a:p>
            <a:pPr lvl="0"/>
            <a:endParaRPr lang="en-US" dirty="0"/>
          </a:p>
        </p:txBody>
      </p:sp>
    </p:spTree>
    <p:extLst>
      <p:ext uri="{BB962C8B-B14F-4D97-AF65-F5344CB8AC3E}">
        <p14:creationId xmlns:p14="http://schemas.microsoft.com/office/powerpoint/2010/main" val="188490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43317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7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274993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150" y="6790454"/>
            <a:ext cx="9200548" cy="90488"/>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469" fontAlgn="auto">
                <a:spcBef>
                  <a:spcPts val="0"/>
                </a:spcBef>
                <a:spcAft>
                  <a:spcPts val="0"/>
                </a:spcAft>
                <a:defRPr/>
              </a:pPr>
              <a:endParaRPr lang="en-US" dirty="0">
                <a:latin typeface="Open Sans Light"/>
              </a:endParaRPr>
            </a:p>
          </p:txBody>
        </p:sp>
      </p:grpSp>
      <p:pic>
        <p:nvPicPr>
          <p:cNvPr id="21" name="Image 20">
            <a:extLst>
              <a:ext uri="{FF2B5EF4-FFF2-40B4-BE49-F238E27FC236}">
                <a16:creationId xmlns:a16="http://schemas.microsoft.com/office/drawing/2014/main" id="{BBA76F50-A55F-9245-A363-154E7DFB1C4B}"/>
              </a:ext>
            </a:extLst>
          </p:cNvPr>
          <p:cNvPicPr>
            <a:picLocks noChangeAspect="1"/>
          </p:cNvPicPr>
          <p:nvPr userDrawn="1"/>
        </p:nvPicPr>
        <p:blipFill>
          <a:blip r:embed="rId11"/>
          <a:stretch>
            <a:fillRect/>
          </a:stretch>
        </p:blipFill>
        <p:spPr>
          <a:xfrm>
            <a:off x="7384991" y="6411191"/>
            <a:ext cx="1759009" cy="424507"/>
          </a:xfrm>
          <a:prstGeom prst="rect">
            <a:avLst/>
          </a:prstGeom>
        </p:spPr>
      </p:pic>
    </p:spTree>
    <p:extLst>
      <p:ext uri="{BB962C8B-B14F-4D97-AF65-F5344CB8AC3E}">
        <p14:creationId xmlns:p14="http://schemas.microsoft.com/office/powerpoint/2010/main" val="144937422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1" r:id="rId3"/>
    <p:sldLayoutId id="2147483662" r:id="rId4"/>
    <p:sldLayoutId id="2147483663" r:id="rId5"/>
    <p:sldLayoutId id="2147483664" r:id="rId6"/>
    <p:sldLayoutId id="2147483666" r:id="rId7"/>
    <p:sldLayoutId id="2147483667" r:id="rId8"/>
    <p:sldLayoutId id="214748366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bitmovin.com/object-detection/" TargetMode="External"/><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blog.dataiku.com/clustering-how-it-works-in-plain-english" TargetMode="Externa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30.png"/><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5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10.png"/><Relationship Id="rId4" Type="http://schemas.openxmlformats.org/officeDocument/2006/relationships/image" Target="../media/image220.png"/><Relationship Id="rId9"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250.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10.png"/><Relationship Id="rId5" Type="http://schemas.openxmlformats.org/officeDocument/2006/relationships/image" Target="../media/image220.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0.png"/><Relationship Id="rId7" Type="http://schemas.openxmlformats.org/officeDocument/2006/relationships/image" Target="../media/image37.png"/><Relationship Id="rId12" Type="http://schemas.openxmlformats.org/officeDocument/2006/relationships/image" Target="../media/image240.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210.png"/><Relationship Id="rId5" Type="http://schemas.openxmlformats.org/officeDocument/2006/relationships/image" Target="../media/image28.png"/><Relationship Id="rId10" Type="http://schemas.openxmlformats.org/officeDocument/2006/relationships/image" Target="../media/image220.png"/><Relationship Id="rId4" Type="http://schemas.openxmlformats.org/officeDocument/2006/relationships/image" Target="../media/image29.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0.png"/><Relationship Id="rId7" Type="http://schemas.openxmlformats.org/officeDocument/2006/relationships/image" Target="../media/image37.png"/><Relationship Id="rId12" Type="http://schemas.openxmlformats.org/officeDocument/2006/relationships/image" Target="../media/image240.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210.png"/><Relationship Id="rId5" Type="http://schemas.openxmlformats.org/officeDocument/2006/relationships/image" Target="../media/image28.png"/><Relationship Id="rId10" Type="http://schemas.openxmlformats.org/officeDocument/2006/relationships/image" Target="../media/image220.png"/><Relationship Id="rId4" Type="http://schemas.openxmlformats.org/officeDocument/2006/relationships/image" Target="../media/image29.png"/><Relationship Id="rId9"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hyperlink" Target="http://www.r2d3.us/visual-intro-to-machine-learning-part-1/"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510.png"/><Relationship Id="rId7" Type="http://schemas.openxmlformats.org/officeDocument/2006/relationships/image" Target="../media/image550.png"/><Relationship Id="rId2" Type="http://schemas.openxmlformats.org/officeDocument/2006/relationships/image" Target="../media/image500.png"/><Relationship Id="rId1" Type="http://schemas.openxmlformats.org/officeDocument/2006/relationships/slideLayout" Target="../slideLayouts/slideLayout6.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 Id="rId9" Type="http://schemas.openxmlformats.org/officeDocument/2006/relationships/image" Target="../media/image570.png"/></Relationships>
</file>

<file path=ppt/slides/_rels/slide54.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png"/><Relationship Id="rId14" Type="http://schemas.openxmlformats.org/officeDocument/2006/relationships/image" Target="../media/image68.png"/></Relationships>
</file>

<file path=ppt/slides/_rels/slide55.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71.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70.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9.png"/><Relationship Id="rId5" Type="http://schemas.openxmlformats.org/officeDocument/2006/relationships/image" Target="../media/image61.png"/><Relationship Id="rId10" Type="http://schemas.openxmlformats.org/officeDocument/2006/relationships/image" Target="../media/image680.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73.png"/><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5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96.png"/><Relationship Id="rId10" Type="http://schemas.openxmlformats.org/officeDocument/2006/relationships/image" Target="../media/image81.png"/><Relationship Id="rId19" Type="http://schemas.openxmlformats.org/officeDocument/2006/relationships/image" Target="../media/image98.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95.png"/></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980.png"/><Relationship Id="rId10" Type="http://schemas.openxmlformats.org/officeDocument/2006/relationships/image" Target="../media/image81.png"/><Relationship Id="rId19" Type="http://schemas.openxmlformats.org/officeDocument/2006/relationships/image" Target="../media/image990.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95.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bdelrahman-ayad/MiCM-introML-W21" TargetMode="Externa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90.png"/><Relationship Id="rId21" Type="http://schemas.openxmlformats.org/officeDocument/2006/relationships/image" Target="../media/image98.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990.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103.png"/><Relationship Id="rId3" Type="http://schemas.openxmlformats.org/officeDocument/2006/relationships/image" Target="../media/image90.png"/><Relationship Id="rId21" Type="http://schemas.openxmlformats.org/officeDocument/2006/relationships/image" Target="../media/image105.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99.png"/><Relationship Id="rId10" Type="http://schemas.openxmlformats.org/officeDocument/2006/relationships/image" Target="../media/image81.png"/><Relationship Id="rId19" Type="http://schemas.openxmlformats.org/officeDocument/2006/relationships/image" Target="../media/image104.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 Id="rId22" Type="http://schemas.openxmlformats.org/officeDocument/2006/relationships/image" Target="../media/image98.png"/></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7.png"/><Relationship Id="rId18" Type="http://schemas.openxmlformats.org/officeDocument/2006/relationships/image" Target="../media/image108.png"/><Relationship Id="rId3" Type="http://schemas.openxmlformats.org/officeDocument/2006/relationships/image" Target="../media/image90.png"/><Relationship Id="rId21" Type="http://schemas.openxmlformats.org/officeDocument/2006/relationships/image" Target="../media/image105.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109.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image" Target="../media/image90.png"/><Relationship Id="rId21" Type="http://schemas.openxmlformats.org/officeDocument/2006/relationships/image" Target="../media/image111.png"/><Relationship Id="rId7" Type="http://schemas.openxmlformats.org/officeDocument/2006/relationships/image" Target="../media/image92.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89.png"/><Relationship Id="rId16" Type="http://schemas.openxmlformats.org/officeDocument/2006/relationships/image" Target="../media/image87.png"/><Relationship Id="rId20"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82.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image" Target="../media/image102.png"/><Relationship Id="rId4" Type="http://schemas.openxmlformats.org/officeDocument/2006/relationships/image" Target="../media/image75.png"/><Relationship Id="rId9" Type="http://schemas.openxmlformats.org/officeDocument/2006/relationships/image" Target="../media/image94.png"/><Relationship Id="rId14" Type="http://schemas.openxmlformats.org/officeDocument/2006/relationships/image" Target="../media/image100.png"/></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hyperlink" Target="https://playground.tensorflow.org/#activation=tanh&amp;batchSize=10&amp;dataset=circle&amp;regDataset=reg-plane&amp;learningRate=0.03&amp;regularizationRate=0&amp;noise=0&amp;networkShape=4,2&amp;seed=0.50484&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hyperlink" Target="https://towardsdatascience.com/" TargetMode="External"/><Relationship Id="rId3" Type="http://schemas.openxmlformats.org/officeDocument/2006/relationships/hyperlink" Target="http://www.inference.org.uk/mackay/itila/" TargetMode="External"/><Relationship Id="rId7" Type="http://schemas.openxmlformats.org/officeDocument/2006/relationships/hyperlink" Target="https://ieee-dataport.org/data-competitions" TargetMode="External"/><Relationship Id="rId2" Type="http://schemas.openxmlformats.org/officeDocument/2006/relationships/hyperlink" Target="https://web.stanford.edu/~hastie/Papers/ESLII.pdf" TargetMode="External"/><Relationship Id="rId1" Type="http://schemas.openxmlformats.org/officeDocument/2006/relationships/slideLayout" Target="../slideLayouts/slideLayout6.xml"/><Relationship Id="rId6" Type="http://schemas.openxmlformats.org/officeDocument/2006/relationships/hyperlink" Target="https://www.kaggle.com/" TargetMode="External"/><Relationship Id="rId5" Type="http://schemas.openxmlformats.org/officeDocument/2006/relationships/hyperlink" Target="http://d2l.ai/" TargetMode="External"/><Relationship Id="rId4" Type="http://schemas.openxmlformats.org/officeDocument/2006/relationships/hyperlink" Target="https://www.cs.huji.ac.il/~shais/UnderstandingMachineLearning/copy.html" TargetMode="External"/><Relationship Id="rId9" Type="http://schemas.openxmlformats.org/officeDocument/2006/relationships/hyperlink" Target="https://medium.com/topic/machine-learning" TargetMode="External"/></Relationships>
</file>

<file path=ppt/slides/_rels/slide87.xml.rels><?xml version="1.0" encoding="UTF-8" standalone="yes"?>
<Relationships xmlns="http://schemas.openxmlformats.org/package/2006/relationships"><Relationship Id="rId8" Type="http://schemas.openxmlformats.org/officeDocument/2006/relationships/hyperlink" Target="https://www.ibm.com/cloud/machine-learning" TargetMode="External"/><Relationship Id="rId3" Type="http://schemas.openxmlformats.org/officeDocument/2006/relationships/hyperlink" Target="https://www.siamak.page/courses/COMP551F20/index.html" TargetMode="External"/><Relationship Id="rId7" Type="http://schemas.openxmlformats.org/officeDocument/2006/relationships/hyperlink" Target="http://cs109.github.io/2015/pages/videos.html" TargetMode="External"/><Relationship Id="rId12" Type="http://schemas.openxmlformats.org/officeDocument/2006/relationships/hyperlink" Target="http://d2l.ai/" TargetMode="External"/><Relationship Id="rId2" Type="http://schemas.openxmlformats.org/officeDocument/2006/relationships/hyperlink" Target="http://cs231n.stanford.edu/" TargetMode="External"/><Relationship Id="rId1" Type="http://schemas.openxmlformats.org/officeDocument/2006/relationships/slideLayout" Target="../slideLayouts/slideLayout6.xml"/><Relationship Id="rId6" Type="http://schemas.openxmlformats.org/officeDocument/2006/relationships/hyperlink" Target="https://software.intel.com/content/www/us/en/develop/training/course-time-series-analysis.html" TargetMode="External"/><Relationship Id="rId11" Type="http://schemas.openxmlformats.org/officeDocument/2006/relationships/hyperlink" Target="https://www.cs.huji.ac.il/~shais/UnderstandingMachineLearning/copy.html" TargetMode="External"/><Relationship Id="rId5" Type="http://schemas.openxmlformats.org/officeDocument/2006/relationships/hyperlink" Target="http://d2l.ai/index.html" TargetMode="External"/><Relationship Id="rId10" Type="http://schemas.openxmlformats.org/officeDocument/2006/relationships/hyperlink" Target="http://www.inference.org.uk/mackay/itila/" TargetMode="External"/><Relationship Id="rId4" Type="http://schemas.openxmlformats.org/officeDocument/2006/relationships/hyperlink" Target="https://homes.cs.washington.edu/~pedrod/papers/cacm12.pdf" TargetMode="External"/><Relationship Id="rId9" Type="http://schemas.openxmlformats.org/officeDocument/2006/relationships/hyperlink" Target="https://web.stanford.edu/~hastie/Papers/ESLII.pdf"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mailto:Abdelrahman.ayad@mcgill.ca" TargetMode="External"/><Relationship Id="rId2" Type="http://schemas.openxmlformats.org/officeDocument/2006/relationships/hyperlink" Target="https://github.com/abdelrahman-ayad/MiCM-introML-W21"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E16434B-4906-8948-8373-2647D7B3A75F}"/>
              </a:ext>
            </a:extLst>
          </p:cNvPr>
          <p:cNvSpPr>
            <a:spLocks noGrp="1"/>
          </p:cNvSpPr>
          <p:nvPr>
            <p:ph type="title"/>
          </p:nvPr>
        </p:nvSpPr>
        <p:spPr>
          <a:xfrm>
            <a:off x="588512" y="1700808"/>
            <a:ext cx="8196584" cy="1925564"/>
          </a:xfrm>
        </p:spPr>
        <p:txBody>
          <a:bodyPr>
            <a:normAutofit/>
          </a:bodyPr>
          <a:lstStyle/>
          <a:p>
            <a:r>
              <a:rPr lang="en-CA" sz="5400" b="1" dirty="0">
                <a:latin typeface="Helvetica" pitchFamily="2" charset="0"/>
              </a:rPr>
              <a:t>Machine Learning introduction</a:t>
            </a:r>
          </a:p>
        </p:txBody>
      </p:sp>
      <p:sp>
        <p:nvSpPr>
          <p:cNvPr id="2" name="Rectangle 1">
            <a:extLst>
              <a:ext uri="{FF2B5EF4-FFF2-40B4-BE49-F238E27FC236}">
                <a16:creationId xmlns:a16="http://schemas.microsoft.com/office/drawing/2014/main" id="{DD14EE8E-A417-6A4C-B6C4-64FA7909E3BE}"/>
              </a:ext>
            </a:extLst>
          </p:cNvPr>
          <p:cNvSpPr/>
          <p:nvPr/>
        </p:nvSpPr>
        <p:spPr>
          <a:xfrm>
            <a:off x="588512" y="4365104"/>
            <a:ext cx="3434915" cy="1380699"/>
          </a:xfrm>
          <a:prstGeom prst="rect">
            <a:avLst/>
          </a:prstGeom>
        </p:spPr>
        <p:txBody>
          <a:bodyPr wrap="none">
            <a:spAutoFit/>
          </a:bodyPr>
          <a:lstStyle/>
          <a:p>
            <a:pPr>
              <a:lnSpc>
                <a:spcPct val="170000"/>
              </a:lnSpc>
            </a:pPr>
            <a:r>
              <a:rPr lang="en-US" sz="2800" b="1" dirty="0">
                <a:latin typeface="Helvetica" pitchFamily="2" charset="0"/>
                <a:cs typeface="Calibri"/>
              </a:rPr>
              <a:t>Abdelrahman Ayad</a:t>
            </a:r>
          </a:p>
          <a:p>
            <a:pPr>
              <a:lnSpc>
                <a:spcPct val="170000"/>
              </a:lnSpc>
            </a:pPr>
            <a:r>
              <a:rPr lang="en-US" sz="2400" b="1" dirty="0">
                <a:latin typeface="Helvetica" pitchFamily="2" charset="0"/>
                <a:cs typeface="Calibri"/>
              </a:rPr>
              <a:t>March 18, 2021</a:t>
            </a:r>
          </a:p>
        </p:txBody>
      </p:sp>
    </p:spTree>
    <p:extLst>
      <p:ext uri="{BB962C8B-B14F-4D97-AF65-F5344CB8AC3E}">
        <p14:creationId xmlns:p14="http://schemas.microsoft.com/office/powerpoint/2010/main" val="211524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Classification</a:t>
            </a:r>
          </a:p>
          <a:p>
            <a:pPr lvl="1"/>
            <a:r>
              <a:rPr lang="en-CA" dirty="0"/>
              <a:t>Output: Binary or multiple classes</a:t>
            </a:r>
          </a:p>
          <a:p>
            <a:pPr lvl="1"/>
            <a:r>
              <a:rPr lang="en-CA" dirty="0"/>
              <a:t>E.g., images classification, cancer detection, email spams</a:t>
            </a:r>
          </a:p>
          <a:p>
            <a:r>
              <a:rPr lang="en-CA" dirty="0"/>
              <a:t>Regression</a:t>
            </a:r>
          </a:p>
          <a:p>
            <a:pPr lvl="1"/>
            <a:r>
              <a:rPr lang="en-CA" dirty="0"/>
              <a:t>Output: Continuous or discrete</a:t>
            </a:r>
          </a:p>
          <a:p>
            <a:pPr lvl="1"/>
            <a:r>
              <a:rPr lang="en-CA" dirty="0"/>
              <a:t>E.g., weather forecasting, stock price prediction</a:t>
            </a:r>
          </a:p>
          <a:p>
            <a:r>
              <a:rPr lang="en-CA" dirty="0"/>
              <a:t>Clustering</a:t>
            </a:r>
          </a:p>
          <a:p>
            <a:pPr lvl="1"/>
            <a:r>
              <a:rPr lang="en-CA" dirty="0"/>
              <a:t>Partitioning data into regions</a:t>
            </a:r>
          </a:p>
          <a:p>
            <a:r>
              <a:rPr lang="en-CA" dirty="0"/>
              <a:t>Not an exhaustive list</a:t>
            </a:r>
          </a:p>
        </p:txBody>
      </p:sp>
      <p:sp>
        <p:nvSpPr>
          <p:cNvPr id="6" name="Title 5">
            <a:extLst>
              <a:ext uri="{FF2B5EF4-FFF2-40B4-BE49-F238E27FC236}">
                <a16:creationId xmlns:a16="http://schemas.microsoft.com/office/drawing/2014/main" id="{BE319B8C-3140-FB47-946A-165B97C09297}"/>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857571C3-0005-034B-9238-E1C665D3426C}"/>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broad tasks</a:t>
            </a:r>
          </a:p>
        </p:txBody>
      </p:sp>
    </p:spTree>
    <p:extLst>
      <p:ext uri="{BB962C8B-B14F-4D97-AF65-F5344CB8AC3E}">
        <p14:creationId xmlns:p14="http://schemas.microsoft.com/office/powerpoint/2010/main" val="311994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Supervised learning</a:t>
            </a:r>
          </a:p>
          <a:p>
            <a:pPr lvl="1"/>
            <a:r>
              <a:rPr lang="en-CA" dirty="0">
                <a:latin typeface="Helvetica" pitchFamily="2" charset="0"/>
              </a:rPr>
              <a:t>We have labeled data (input and output)</a:t>
            </a:r>
          </a:p>
          <a:p>
            <a:pPr lvl="1"/>
            <a:r>
              <a:rPr lang="en-CA" dirty="0">
                <a:latin typeface="Helvetica" pitchFamily="2" charset="0"/>
              </a:rPr>
              <a:t>Classification, regression, ranking</a:t>
            </a:r>
          </a:p>
        </p:txBody>
      </p:sp>
      <p:pic>
        <p:nvPicPr>
          <p:cNvPr id="4" name="Picture 4" descr="A picture containing text, building, outdoor&#10;&#10;Description automatically generated">
            <a:extLst>
              <a:ext uri="{FF2B5EF4-FFF2-40B4-BE49-F238E27FC236}">
                <a16:creationId xmlns:a16="http://schemas.microsoft.com/office/drawing/2014/main" id="{838814FE-AE78-9141-82C6-26875B096F68}"/>
              </a:ext>
            </a:extLst>
          </p:cNvPr>
          <p:cNvPicPr>
            <a:picLocks noChangeAspect="1"/>
          </p:cNvPicPr>
          <p:nvPr/>
        </p:nvPicPr>
        <p:blipFill>
          <a:blip r:embed="rId2"/>
          <a:stretch>
            <a:fillRect/>
          </a:stretch>
        </p:blipFill>
        <p:spPr>
          <a:xfrm>
            <a:off x="4710585" y="3294969"/>
            <a:ext cx="4254800" cy="2127400"/>
          </a:xfrm>
          <a:prstGeom prst="rect">
            <a:avLst/>
          </a:prstGeom>
        </p:spPr>
      </p:pic>
      <p:sp>
        <p:nvSpPr>
          <p:cNvPr id="5" name="TextBox 4">
            <a:extLst>
              <a:ext uri="{FF2B5EF4-FFF2-40B4-BE49-F238E27FC236}">
                <a16:creationId xmlns:a16="http://schemas.microsoft.com/office/drawing/2014/main" id="{4928B20E-30DA-534E-AF7C-80CB4CB52298}"/>
              </a:ext>
            </a:extLst>
          </p:cNvPr>
          <p:cNvSpPr txBox="1"/>
          <p:nvPr/>
        </p:nvSpPr>
        <p:spPr>
          <a:xfrm>
            <a:off x="4684596" y="5560927"/>
            <a:ext cx="280251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hlinkClick r:id="rId3"/>
              </a:rPr>
              <a:t>https://bitmovin.com/object-detection/</a:t>
            </a:r>
            <a:endParaRPr lang="en-US" sz="1100" dirty="0">
              <a:cs typeface="Calibri"/>
            </a:endParaRPr>
          </a:p>
        </p:txBody>
      </p:sp>
      <p:pic>
        <p:nvPicPr>
          <p:cNvPr id="6" name="Picture 5">
            <a:extLst>
              <a:ext uri="{FF2B5EF4-FFF2-40B4-BE49-F238E27FC236}">
                <a16:creationId xmlns:a16="http://schemas.microsoft.com/office/drawing/2014/main" id="{BFBA7D9D-2DC4-FB42-9E9F-C2964A61844E}"/>
              </a:ext>
            </a:extLst>
          </p:cNvPr>
          <p:cNvPicPr>
            <a:picLocks noChangeAspect="1"/>
          </p:cNvPicPr>
          <p:nvPr/>
        </p:nvPicPr>
        <p:blipFill>
          <a:blip r:embed="rId4"/>
          <a:stretch>
            <a:fillRect/>
          </a:stretch>
        </p:blipFill>
        <p:spPr>
          <a:xfrm>
            <a:off x="179513" y="3294969"/>
            <a:ext cx="4392488" cy="2320017"/>
          </a:xfrm>
          <a:prstGeom prst="rect">
            <a:avLst/>
          </a:prstGeom>
        </p:spPr>
      </p:pic>
      <p:sp>
        <p:nvSpPr>
          <p:cNvPr id="7" name="TextBox 6">
            <a:extLst>
              <a:ext uri="{FF2B5EF4-FFF2-40B4-BE49-F238E27FC236}">
                <a16:creationId xmlns:a16="http://schemas.microsoft.com/office/drawing/2014/main" id="{088D5CC6-7784-6140-8122-BC569D468E4C}"/>
              </a:ext>
            </a:extLst>
          </p:cNvPr>
          <p:cNvSpPr txBox="1"/>
          <p:nvPr/>
        </p:nvSpPr>
        <p:spPr>
          <a:xfrm>
            <a:off x="395536" y="5585142"/>
            <a:ext cx="383902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t>Zhou et al. “An Optimized heterogeneous structure LSTM Network for Price Forecasting”, 2019. </a:t>
            </a:r>
            <a:endParaRPr lang="en-US" sz="1050" dirty="0">
              <a:cs typeface="Calibri"/>
            </a:endParaRPr>
          </a:p>
        </p:txBody>
      </p:sp>
      <p:sp>
        <p:nvSpPr>
          <p:cNvPr id="9" name="Title 8">
            <a:extLst>
              <a:ext uri="{FF2B5EF4-FFF2-40B4-BE49-F238E27FC236}">
                <a16:creationId xmlns:a16="http://schemas.microsoft.com/office/drawing/2014/main" id="{2CAD95F6-E3B1-364C-9818-4D9660716D81}"/>
              </a:ext>
            </a:extLst>
          </p:cNvPr>
          <p:cNvSpPr>
            <a:spLocks noGrp="1"/>
          </p:cNvSpPr>
          <p:nvPr>
            <p:ph type="title"/>
          </p:nvPr>
        </p:nvSpPr>
        <p:spPr/>
        <p:txBody>
          <a:bodyPr/>
          <a:lstStyle/>
          <a:p>
            <a:endParaRPr lang="en-CA"/>
          </a:p>
        </p:txBody>
      </p:sp>
      <p:sp>
        <p:nvSpPr>
          <p:cNvPr id="10" name="Titre 1">
            <a:extLst>
              <a:ext uri="{FF2B5EF4-FFF2-40B4-BE49-F238E27FC236}">
                <a16:creationId xmlns:a16="http://schemas.microsoft.com/office/drawing/2014/main" id="{80E6B18D-42EE-E341-AD6B-A1F996CB025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220350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Unsupervised learning</a:t>
            </a:r>
          </a:p>
          <a:p>
            <a:pPr lvl="1"/>
            <a:r>
              <a:rPr lang="en-CA" dirty="0">
                <a:latin typeface="Helvetica" pitchFamily="2" charset="0"/>
              </a:rPr>
              <a:t>We don’t provide labels (only input)</a:t>
            </a:r>
          </a:p>
          <a:p>
            <a:pPr lvl="1"/>
            <a:r>
              <a:rPr lang="en-CA" dirty="0">
                <a:latin typeface="Helvetica" pitchFamily="2" charset="0"/>
              </a:rPr>
              <a:t>Clustering, dimensionality reduction</a:t>
            </a:r>
          </a:p>
          <a:p>
            <a:endParaRPr lang="en-CA" dirty="0">
              <a:latin typeface="Helvetica" pitchFamily="2" charset="0"/>
            </a:endParaRPr>
          </a:p>
        </p:txBody>
      </p:sp>
      <p:sp>
        <p:nvSpPr>
          <p:cNvPr id="5" name="Rectangle 4">
            <a:extLst>
              <a:ext uri="{FF2B5EF4-FFF2-40B4-BE49-F238E27FC236}">
                <a16:creationId xmlns:a16="http://schemas.microsoft.com/office/drawing/2014/main" id="{416FDA22-B51E-9340-A1F8-010288959A78}"/>
              </a:ext>
            </a:extLst>
          </p:cNvPr>
          <p:cNvSpPr/>
          <p:nvPr/>
        </p:nvSpPr>
        <p:spPr>
          <a:xfrm>
            <a:off x="253128" y="5554143"/>
            <a:ext cx="4572000" cy="261610"/>
          </a:xfrm>
          <a:prstGeom prst="rect">
            <a:avLst/>
          </a:prstGeom>
        </p:spPr>
        <p:txBody>
          <a:bodyPr>
            <a:spAutoFit/>
          </a:bodyPr>
          <a:lstStyle/>
          <a:p>
            <a:r>
              <a:rPr lang="en-CA" sz="1100" dirty="0">
                <a:hlinkClick r:id="rId2"/>
              </a:rPr>
              <a:t>https://blog.dataiku.com/clustering-how-it-works-in-plain-english</a:t>
            </a:r>
            <a:endParaRPr lang="en-CA" sz="1100" dirty="0"/>
          </a:p>
        </p:txBody>
      </p:sp>
      <p:grpSp>
        <p:nvGrpSpPr>
          <p:cNvPr id="7" name="Group 6">
            <a:extLst>
              <a:ext uri="{FF2B5EF4-FFF2-40B4-BE49-F238E27FC236}">
                <a16:creationId xmlns:a16="http://schemas.microsoft.com/office/drawing/2014/main" id="{762B780D-A23B-7D40-9743-983FCA7EEF21}"/>
              </a:ext>
            </a:extLst>
          </p:cNvPr>
          <p:cNvGrpSpPr/>
          <p:nvPr/>
        </p:nvGrpSpPr>
        <p:grpSpPr>
          <a:xfrm>
            <a:off x="338853" y="3487004"/>
            <a:ext cx="4314483" cy="1953296"/>
            <a:chOff x="111444" y="3432049"/>
            <a:chExt cx="4947522" cy="2022255"/>
          </a:xfrm>
        </p:grpSpPr>
        <p:pic>
          <p:nvPicPr>
            <p:cNvPr id="4" name="Picture 3">
              <a:extLst>
                <a:ext uri="{FF2B5EF4-FFF2-40B4-BE49-F238E27FC236}">
                  <a16:creationId xmlns:a16="http://schemas.microsoft.com/office/drawing/2014/main" id="{F5274474-19F9-4E43-959D-7EA57CD980FF}"/>
                </a:ext>
              </a:extLst>
            </p:cNvPr>
            <p:cNvPicPr>
              <a:picLocks noChangeAspect="1"/>
            </p:cNvPicPr>
            <p:nvPr/>
          </p:nvPicPr>
          <p:blipFill rotWithShape="1">
            <a:blip r:embed="rId3"/>
            <a:srcRect l="10391" r="9855"/>
            <a:stretch/>
          </p:blipFill>
          <p:spPr>
            <a:xfrm>
              <a:off x="111444" y="3432049"/>
              <a:ext cx="4947522" cy="2022255"/>
            </a:xfrm>
            <a:prstGeom prst="rect">
              <a:avLst/>
            </a:prstGeom>
          </p:spPr>
        </p:pic>
        <p:sp>
          <p:nvSpPr>
            <p:cNvPr id="6" name="Rectangle 5">
              <a:extLst>
                <a:ext uri="{FF2B5EF4-FFF2-40B4-BE49-F238E27FC236}">
                  <a16:creationId xmlns:a16="http://schemas.microsoft.com/office/drawing/2014/main" id="{501C51DE-8232-D94E-BEBF-3AECE17DD52B}"/>
                </a:ext>
              </a:extLst>
            </p:cNvPr>
            <p:cNvSpPr/>
            <p:nvPr/>
          </p:nvSpPr>
          <p:spPr>
            <a:xfrm>
              <a:off x="2195736" y="4869729"/>
              <a:ext cx="504056" cy="51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8" name="Picture 7">
            <a:extLst>
              <a:ext uri="{FF2B5EF4-FFF2-40B4-BE49-F238E27FC236}">
                <a16:creationId xmlns:a16="http://schemas.microsoft.com/office/drawing/2014/main" id="{DBE6B356-7CC0-554B-ACF6-F5610271CBA0}"/>
              </a:ext>
            </a:extLst>
          </p:cNvPr>
          <p:cNvPicPr>
            <a:picLocks noChangeAspect="1"/>
          </p:cNvPicPr>
          <p:nvPr/>
        </p:nvPicPr>
        <p:blipFill>
          <a:blip r:embed="rId4"/>
          <a:stretch>
            <a:fillRect/>
          </a:stretch>
        </p:blipFill>
        <p:spPr>
          <a:xfrm>
            <a:off x="4599973" y="3418045"/>
            <a:ext cx="4557367" cy="2136098"/>
          </a:xfrm>
          <a:prstGeom prst="rect">
            <a:avLst/>
          </a:prstGeom>
        </p:spPr>
      </p:pic>
      <p:sp>
        <p:nvSpPr>
          <p:cNvPr id="10" name="Title 9">
            <a:extLst>
              <a:ext uri="{FF2B5EF4-FFF2-40B4-BE49-F238E27FC236}">
                <a16:creationId xmlns:a16="http://schemas.microsoft.com/office/drawing/2014/main" id="{391D8BB0-964E-AB49-A8C7-BF8D97755A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B0079574-07BC-0C45-8B41-0C8F6EFEAE9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196961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Semi-supervised learning</a:t>
            </a:r>
          </a:p>
          <a:p>
            <a:pPr lvl="1"/>
            <a:r>
              <a:rPr lang="en-CA" dirty="0"/>
              <a:t>Only a subset of data is labeled (some output)</a:t>
            </a:r>
          </a:p>
        </p:txBody>
      </p:sp>
      <p:pic>
        <p:nvPicPr>
          <p:cNvPr id="4" name="Picture 4" descr="A picture containing background pattern&#10;&#10;Description automatically generated">
            <a:extLst>
              <a:ext uri="{FF2B5EF4-FFF2-40B4-BE49-F238E27FC236}">
                <a16:creationId xmlns:a16="http://schemas.microsoft.com/office/drawing/2014/main" id="{2C4454D0-DD9F-3843-A772-8E7B4713D51A}"/>
              </a:ext>
            </a:extLst>
          </p:cNvPr>
          <p:cNvPicPr>
            <a:picLocks noChangeAspect="1"/>
          </p:cNvPicPr>
          <p:nvPr/>
        </p:nvPicPr>
        <p:blipFill>
          <a:blip r:embed="rId2"/>
          <a:stretch>
            <a:fillRect/>
          </a:stretch>
        </p:blipFill>
        <p:spPr>
          <a:xfrm>
            <a:off x="687685" y="3282163"/>
            <a:ext cx="3884315" cy="1871335"/>
          </a:xfrm>
          <a:prstGeom prst="rect">
            <a:avLst/>
          </a:prstGeom>
        </p:spPr>
      </p:pic>
      <p:pic>
        <p:nvPicPr>
          <p:cNvPr id="5" name="Picture 4">
            <a:extLst>
              <a:ext uri="{FF2B5EF4-FFF2-40B4-BE49-F238E27FC236}">
                <a16:creationId xmlns:a16="http://schemas.microsoft.com/office/drawing/2014/main" id="{294C1376-CA22-A84C-A536-976276A8800F}"/>
              </a:ext>
            </a:extLst>
          </p:cNvPr>
          <p:cNvPicPr>
            <a:picLocks noChangeAspect="1"/>
          </p:cNvPicPr>
          <p:nvPr/>
        </p:nvPicPr>
        <p:blipFill>
          <a:blip r:embed="rId3"/>
          <a:stretch>
            <a:fillRect/>
          </a:stretch>
        </p:blipFill>
        <p:spPr>
          <a:xfrm>
            <a:off x="5040017" y="3282163"/>
            <a:ext cx="3489232" cy="1993847"/>
          </a:xfrm>
          <a:prstGeom prst="rect">
            <a:avLst/>
          </a:prstGeom>
        </p:spPr>
      </p:pic>
      <p:sp>
        <p:nvSpPr>
          <p:cNvPr id="6" name="Rectangle 5">
            <a:extLst>
              <a:ext uri="{FF2B5EF4-FFF2-40B4-BE49-F238E27FC236}">
                <a16:creationId xmlns:a16="http://schemas.microsoft.com/office/drawing/2014/main" id="{22494E75-C6FD-3847-8D63-33F9983C444D}"/>
              </a:ext>
            </a:extLst>
          </p:cNvPr>
          <p:cNvSpPr/>
          <p:nvPr/>
        </p:nvSpPr>
        <p:spPr>
          <a:xfrm>
            <a:off x="5148064" y="5317558"/>
            <a:ext cx="2882520" cy="261610"/>
          </a:xfrm>
          <a:prstGeom prst="rect">
            <a:avLst/>
          </a:prstGeom>
        </p:spPr>
        <p:txBody>
          <a:bodyPr wrap="none">
            <a:spAutoFit/>
          </a:bodyPr>
          <a:lstStyle/>
          <a:p>
            <a:r>
              <a:rPr lang="en-CA" sz="1100" dirty="0"/>
              <a:t>https://</a:t>
            </a:r>
            <a:r>
              <a:rPr lang="en-CA" sz="1100" dirty="0" err="1"/>
              <a:t>github.com</a:t>
            </a:r>
            <a:r>
              <a:rPr lang="en-CA" sz="1100" dirty="0"/>
              <a:t>/</a:t>
            </a:r>
            <a:r>
              <a:rPr lang="en-CA" sz="1100" dirty="0" err="1"/>
              <a:t>javedsha</a:t>
            </a:r>
            <a:r>
              <a:rPr lang="en-CA" sz="1100" dirty="0"/>
              <a:t>/text-classification</a:t>
            </a:r>
          </a:p>
        </p:txBody>
      </p:sp>
      <p:sp>
        <p:nvSpPr>
          <p:cNvPr id="8" name="Title 7">
            <a:extLst>
              <a:ext uri="{FF2B5EF4-FFF2-40B4-BE49-F238E27FC236}">
                <a16:creationId xmlns:a16="http://schemas.microsoft.com/office/drawing/2014/main" id="{5D1F3F56-D43C-2E46-B702-704F39EC151D}"/>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C79EB31D-D3D6-1046-9EFE-D719B82DE4F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61397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A3AC3B-CD96-48AF-AA50-B1C002889FA7}"/>
              </a:ext>
            </a:extLst>
          </p:cNvPr>
          <p:cNvSpPr>
            <a:spLocks noGrp="1"/>
          </p:cNvSpPr>
          <p:nvPr>
            <p:ph idx="4294967295"/>
          </p:nvPr>
        </p:nvSpPr>
        <p:spPr>
          <a:xfrm>
            <a:off x="636195" y="1976874"/>
            <a:ext cx="7886700" cy="4351338"/>
          </a:xfrm>
        </p:spPr>
        <p:txBody>
          <a:bodyPr vert="horz" lIns="68580" tIns="34290" rIns="68580" bIns="34290" rtlCol="0" anchor="t">
            <a:normAutofit/>
          </a:bodyPr>
          <a:lstStyle/>
          <a:p>
            <a:r>
              <a:rPr lang="en-US" sz="2600" dirty="0">
                <a:latin typeface="Helvetica" pitchFamily="2" charset="0"/>
                <a:cs typeface="Calibri"/>
              </a:rPr>
              <a:t>Unsupervised learning</a:t>
            </a:r>
          </a:p>
          <a:p>
            <a:r>
              <a:rPr lang="en-US" sz="2600" dirty="0">
                <a:latin typeface="Helvetica" pitchFamily="2" charset="0"/>
                <a:cs typeface="Calibri"/>
              </a:rPr>
              <a:t>Reinforcement learning</a:t>
            </a:r>
            <a:endParaRPr lang="en-US" sz="2600" dirty="0">
              <a:latin typeface="Helvetica" pitchFamily="2" charset="0"/>
            </a:endParaRPr>
          </a:p>
          <a:p>
            <a:pPr lvl="1"/>
            <a:r>
              <a:rPr lang="en-US" dirty="0">
                <a:latin typeface="Helvetica" pitchFamily="2" charset="0"/>
                <a:cs typeface="Calibri"/>
              </a:rPr>
              <a:t>Agent that gets explores an environment and gets rewards</a:t>
            </a:r>
          </a:p>
        </p:txBody>
      </p:sp>
      <p:pic>
        <p:nvPicPr>
          <p:cNvPr id="5" name="Picture 5">
            <a:extLst>
              <a:ext uri="{FF2B5EF4-FFF2-40B4-BE49-F238E27FC236}">
                <a16:creationId xmlns:a16="http://schemas.microsoft.com/office/drawing/2014/main" id="{55A096AD-6106-410B-9864-921656C70EA7}"/>
              </a:ext>
            </a:extLst>
          </p:cNvPr>
          <p:cNvPicPr>
            <a:picLocks noChangeAspect="1"/>
          </p:cNvPicPr>
          <p:nvPr/>
        </p:nvPicPr>
        <p:blipFill>
          <a:blip r:embed="rId3"/>
          <a:stretch>
            <a:fillRect/>
          </a:stretch>
        </p:blipFill>
        <p:spPr>
          <a:xfrm>
            <a:off x="639478" y="3789040"/>
            <a:ext cx="3376678" cy="2190358"/>
          </a:xfrm>
          <a:prstGeom prst="rect">
            <a:avLst/>
          </a:prstGeom>
        </p:spPr>
      </p:pic>
      <p:sp>
        <p:nvSpPr>
          <p:cNvPr id="6" name="TextBox 5">
            <a:extLst>
              <a:ext uri="{FF2B5EF4-FFF2-40B4-BE49-F238E27FC236}">
                <a16:creationId xmlns:a16="http://schemas.microsoft.com/office/drawing/2014/main" id="{5CEAE5BB-76BB-474C-A959-DA743E1634E0}"/>
              </a:ext>
            </a:extLst>
          </p:cNvPr>
          <p:cNvSpPr txBox="1"/>
          <p:nvPr/>
        </p:nvSpPr>
        <p:spPr>
          <a:xfrm>
            <a:off x="603007" y="6176963"/>
            <a:ext cx="3821906" cy="4501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825" dirty="0">
                <a:latin typeface="nyt-imperial"/>
              </a:rPr>
              <a:t>Ke Jie, the world’s top Go player, reacting during his match on Tuesday against AlphaGo, artificial intelligence software developed by a Google affiliate.</a:t>
            </a:r>
            <a:br>
              <a:rPr lang="en-US" sz="825" dirty="0">
                <a:latin typeface="nyt-imperial"/>
              </a:rPr>
            </a:br>
            <a:r>
              <a:rPr lang="en-US" sz="825" dirty="0">
                <a:latin typeface="nyt-imperial"/>
              </a:rPr>
              <a:t>Credit...China Stringer Network, via Reuters. May 23, 2017</a:t>
            </a:r>
            <a:endParaRPr lang="en-US" sz="825" dirty="0">
              <a:cs typeface="Calibri"/>
            </a:endParaRPr>
          </a:p>
        </p:txBody>
      </p:sp>
      <p:pic>
        <p:nvPicPr>
          <p:cNvPr id="4" name="Picture 3">
            <a:extLst>
              <a:ext uri="{FF2B5EF4-FFF2-40B4-BE49-F238E27FC236}">
                <a16:creationId xmlns:a16="http://schemas.microsoft.com/office/drawing/2014/main" id="{4ADBF9DD-D9C8-BB47-90B5-6F8121D991C3}"/>
              </a:ext>
            </a:extLst>
          </p:cNvPr>
          <p:cNvPicPr>
            <a:picLocks noChangeAspect="1"/>
          </p:cNvPicPr>
          <p:nvPr/>
        </p:nvPicPr>
        <p:blipFill>
          <a:blip r:embed="rId4"/>
          <a:stretch>
            <a:fillRect/>
          </a:stretch>
        </p:blipFill>
        <p:spPr>
          <a:xfrm>
            <a:off x="4455414" y="3789040"/>
            <a:ext cx="4274587" cy="2242514"/>
          </a:xfrm>
          <a:prstGeom prst="rect">
            <a:avLst/>
          </a:prstGeom>
        </p:spPr>
      </p:pic>
      <p:sp>
        <p:nvSpPr>
          <p:cNvPr id="7" name="Rectangle 6">
            <a:extLst>
              <a:ext uri="{FF2B5EF4-FFF2-40B4-BE49-F238E27FC236}">
                <a16:creationId xmlns:a16="http://schemas.microsoft.com/office/drawing/2014/main" id="{B94C5F8E-28F5-F34F-AADE-ED7455124FBC}"/>
              </a:ext>
            </a:extLst>
          </p:cNvPr>
          <p:cNvSpPr/>
          <p:nvPr/>
        </p:nvSpPr>
        <p:spPr>
          <a:xfrm>
            <a:off x="4711449" y="6176963"/>
            <a:ext cx="4572000" cy="261610"/>
          </a:xfrm>
          <a:prstGeom prst="rect">
            <a:avLst/>
          </a:prstGeom>
        </p:spPr>
        <p:txBody>
          <a:bodyPr>
            <a:spAutoFit/>
          </a:bodyPr>
          <a:lstStyle/>
          <a:p>
            <a:r>
              <a:rPr lang="en-CA" sz="1050" dirty="0"/>
              <a:t>https://</a:t>
            </a:r>
            <a:r>
              <a:rPr lang="en-CA" sz="1050" dirty="0" err="1"/>
              <a:t>deepmind.com</a:t>
            </a:r>
            <a:r>
              <a:rPr lang="en-CA" sz="1050" dirty="0"/>
              <a:t>/blog/article/</a:t>
            </a:r>
            <a:r>
              <a:rPr lang="en-CA" sz="1050" dirty="0" err="1"/>
              <a:t>alphago</a:t>
            </a:r>
            <a:r>
              <a:rPr lang="en-CA" sz="1050" dirty="0"/>
              <a:t>-zero-starting-scratch</a:t>
            </a:r>
          </a:p>
        </p:txBody>
      </p:sp>
      <p:sp>
        <p:nvSpPr>
          <p:cNvPr id="11" name="Title 10">
            <a:extLst>
              <a:ext uri="{FF2B5EF4-FFF2-40B4-BE49-F238E27FC236}">
                <a16:creationId xmlns:a16="http://schemas.microsoft.com/office/drawing/2014/main" id="{B8E74B13-6531-574C-9813-C1325DE7D362}"/>
              </a:ext>
            </a:extLst>
          </p:cNvPr>
          <p:cNvSpPr>
            <a:spLocks noGrp="1"/>
          </p:cNvSpPr>
          <p:nvPr>
            <p:ph type="title"/>
          </p:nvPr>
        </p:nvSpPr>
        <p:spPr/>
        <p:txBody>
          <a:bodyPr/>
          <a:lstStyle/>
          <a:p>
            <a:endParaRPr lang="en-CA"/>
          </a:p>
        </p:txBody>
      </p:sp>
      <p:sp>
        <p:nvSpPr>
          <p:cNvPr id="12" name="Titre 1">
            <a:extLst>
              <a:ext uri="{FF2B5EF4-FFF2-40B4-BE49-F238E27FC236}">
                <a16:creationId xmlns:a16="http://schemas.microsoft.com/office/drawing/2014/main" id="{A78F0200-CD70-9246-A4AE-486F139481A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models</a:t>
            </a:r>
          </a:p>
        </p:txBody>
      </p:sp>
    </p:spTree>
    <p:extLst>
      <p:ext uri="{BB962C8B-B14F-4D97-AF65-F5344CB8AC3E}">
        <p14:creationId xmlns:p14="http://schemas.microsoft.com/office/powerpoint/2010/main" val="3237996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Theoretical vs Applied ML</a:t>
            </a:r>
          </a:p>
          <a:p>
            <a:r>
              <a:rPr lang="en-CA" dirty="0">
                <a:latin typeface="Helvetica" pitchFamily="2" charset="0"/>
              </a:rPr>
              <a:t>Importance of domain knowledge</a:t>
            </a:r>
          </a:p>
          <a:p>
            <a:pPr lvl="1"/>
            <a:r>
              <a:rPr lang="en-CA" dirty="0">
                <a:latin typeface="Helvetica" pitchFamily="2" charset="0"/>
              </a:rPr>
              <a:t>Data pre-processing </a:t>
            </a:r>
          </a:p>
          <a:p>
            <a:pPr lvl="1"/>
            <a:r>
              <a:rPr lang="en-CA" dirty="0">
                <a:latin typeface="Helvetica" pitchFamily="2" charset="0"/>
              </a:rPr>
              <a:t>Results interpretation</a:t>
            </a:r>
          </a:p>
          <a:p>
            <a:r>
              <a:rPr lang="en-CA" dirty="0">
                <a:latin typeface="Helvetica" pitchFamily="2" charset="0"/>
              </a:rPr>
              <a:t>Dealing with messy and unstructured data</a:t>
            </a:r>
          </a:p>
        </p:txBody>
      </p:sp>
      <p:pic>
        <p:nvPicPr>
          <p:cNvPr id="1026" name="Picture 2">
            <a:extLst>
              <a:ext uri="{FF2B5EF4-FFF2-40B4-BE49-F238E27FC236}">
                <a16:creationId xmlns:a16="http://schemas.microsoft.com/office/drawing/2014/main" id="{D5EB5865-0D5D-BB46-9535-D463DE1BF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4277957"/>
            <a:ext cx="3994377" cy="20339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8FDCA2A-D239-814E-BFAA-ADEA587B1A61}"/>
              </a:ext>
            </a:extLst>
          </p:cNvPr>
          <p:cNvSpPr/>
          <p:nvPr/>
        </p:nvSpPr>
        <p:spPr>
          <a:xfrm>
            <a:off x="4572000" y="6290733"/>
            <a:ext cx="2296526" cy="276999"/>
          </a:xfrm>
          <a:prstGeom prst="rect">
            <a:avLst/>
          </a:prstGeom>
        </p:spPr>
        <p:txBody>
          <a:bodyPr wrap="none">
            <a:spAutoFit/>
          </a:bodyPr>
          <a:lstStyle/>
          <a:p>
            <a:r>
              <a:rPr lang="en-CA" sz="1200" dirty="0">
                <a:solidFill>
                  <a:srgbClr val="555D66"/>
                </a:solidFill>
                <a:latin typeface="Lato"/>
              </a:rPr>
              <a:t>ECG data: </a:t>
            </a:r>
            <a:r>
              <a:rPr lang="en-CA" sz="1200" dirty="0" err="1">
                <a:solidFill>
                  <a:srgbClr val="555D66"/>
                </a:solidFill>
                <a:latin typeface="Lato"/>
              </a:rPr>
              <a:t>Rajpurkar</a:t>
            </a:r>
            <a:r>
              <a:rPr lang="en-CA" sz="1200" dirty="0">
                <a:solidFill>
                  <a:srgbClr val="555D66"/>
                </a:solidFill>
                <a:latin typeface="Lato"/>
              </a:rPr>
              <a:t> et al., 2017</a:t>
            </a:r>
            <a:endParaRPr lang="en-CA" sz="1200" dirty="0"/>
          </a:p>
        </p:txBody>
      </p:sp>
      <p:sp>
        <p:nvSpPr>
          <p:cNvPr id="8" name="Titre 1">
            <a:extLst>
              <a:ext uri="{FF2B5EF4-FFF2-40B4-BE49-F238E27FC236}">
                <a16:creationId xmlns:a16="http://schemas.microsoft.com/office/drawing/2014/main" id="{29535C6F-7C51-DC4A-9ED5-EE895336B15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applications</a:t>
            </a:r>
          </a:p>
        </p:txBody>
      </p:sp>
    </p:spTree>
    <p:extLst>
      <p:ext uri="{BB962C8B-B14F-4D97-AF65-F5344CB8AC3E}">
        <p14:creationId xmlns:p14="http://schemas.microsoft.com/office/powerpoint/2010/main" val="159614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8407846" cy="4351338"/>
          </a:xfrm>
        </p:spPr>
        <p:txBody>
          <a:bodyPr>
            <a:normAutofit/>
          </a:bodyPr>
          <a:lstStyle/>
          <a:p>
            <a:r>
              <a:rPr lang="en-US" dirty="0">
                <a:latin typeface="Helvetica" pitchFamily="2" charset="0"/>
                <a:cs typeface="Calibri"/>
              </a:rPr>
              <a:t>Learning =  </a:t>
            </a:r>
            <a:br>
              <a:rPr lang="en-US" dirty="0">
                <a:latin typeface="Helvetica" pitchFamily="2" charset="0"/>
                <a:cs typeface="Calibri"/>
              </a:rPr>
            </a:br>
            <a:r>
              <a:rPr lang="en-US" dirty="0">
                <a:latin typeface="Helvetica" pitchFamily="2" charset="0"/>
                <a:cs typeface="Calibri"/>
              </a:rPr>
              <a:t>Representation + Evaluation + Optimization</a:t>
            </a:r>
          </a:p>
          <a:p>
            <a:r>
              <a:rPr lang="en-US" b="1" dirty="0">
                <a:solidFill>
                  <a:srgbClr val="C00000"/>
                </a:solidFill>
                <a:latin typeface="Helvetica" pitchFamily="2" charset="0"/>
                <a:cs typeface="Calibri"/>
              </a:rPr>
              <a:t>Representation: </a:t>
            </a:r>
            <a:r>
              <a:rPr lang="en-US" dirty="0">
                <a:latin typeface="Helvetica" pitchFamily="2" charset="0"/>
                <a:cs typeface="Calibri"/>
              </a:rPr>
              <a:t>Features Space</a:t>
            </a:r>
          </a:p>
          <a:p>
            <a:r>
              <a:rPr lang="en-US" b="1" dirty="0">
                <a:solidFill>
                  <a:srgbClr val="C00000"/>
                </a:solidFill>
                <a:latin typeface="Helvetica" pitchFamily="2" charset="0"/>
                <a:cs typeface="Calibri"/>
              </a:rPr>
              <a:t>Evaluation: </a:t>
            </a:r>
            <a:r>
              <a:rPr lang="en-US" dirty="0">
                <a:latin typeface="Helvetica" pitchFamily="2" charset="0"/>
                <a:cs typeface="Calibri"/>
              </a:rPr>
              <a:t>Objective function</a:t>
            </a:r>
          </a:p>
          <a:p>
            <a:pPr lvl="1"/>
            <a:r>
              <a:rPr lang="en-US" dirty="0">
                <a:latin typeface="Helvetica" pitchFamily="2" charset="0"/>
                <a:cs typeface="Calibri"/>
              </a:rPr>
              <a:t>Measure how good the model is</a:t>
            </a:r>
          </a:p>
          <a:p>
            <a:pPr lvl="1"/>
            <a:r>
              <a:rPr lang="en-US" dirty="0">
                <a:latin typeface="Helvetica" pitchFamily="2" charset="0"/>
                <a:cs typeface="Calibri"/>
              </a:rPr>
              <a:t>Error between prediction and actual target</a:t>
            </a:r>
          </a:p>
          <a:p>
            <a:r>
              <a:rPr lang="en-US" b="1" dirty="0">
                <a:solidFill>
                  <a:srgbClr val="C00000"/>
                </a:solidFill>
                <a:latin typeface="Helvetica" pitchFamily="2" charset="0"/>
                <a:cs typeface="Calibri"/>
              </a:rPr>
              <a:t>Optimization: </a:t>
            </a:r>
            <a:r>
              <a:rPr lang="en-US" dirty="0">
                <a:latin typeface="Helvetica" pitchFamily="2" charset="0"/>
                <a:cs typeface="Calibri"/>
              </a:rPr>
              <a:t>Improve and minimize the error</a:t>
            </a:r>
          </a:p>
          <a:p>
            <a:pPr lvl="1"/>
            <a:r>
              <a:rPr lang="en-US" dirty="0">
                <a:latin typeface="Helvetica" pitchFamily="2" charset="0"/>
                <a:cs typeface="Calibri"/>
              </a:rPr>
              <a:t>Adjust model parameters to decrease error</a:t>
            </a:r>
          </a:p>
          <a:p>
            <a:pPr lvl="1"/>
            <a:r>
              <a:rPr lang="en-US" dirty="0">
                <a:latin typeface="Helvetica" pitchFamily="2" charset="0"/>
                <a:cs typeface="Calibri"/>
              </a:rPr>
              <a:t>Repeat until convergence</a:t>
            </a:r>
          </a:p>
        </p:txBody>
      </p:sp>
      <p:sp>
        <p:nvSpPr>
          <p:cNvPr id="5" name="Title 4">
            <a:extLst>
              <a:ext uri="{FF2B5EF4-FFF2-40B4-BE49-F238E27FC236}">
                <a16:creationId xmlns:a16="http://schemas.microsoft.com/office/drawing/2014/main" id="{347AF4C3-699F-3D40-95E8-435259E7D59D}"/>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E37FB7FC-2DC0-B748-AA31-4BBB9EF4D672}"/>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Tree>
    <p:extLst>
      <p:ext uri="{BB962C8B-B14F-4D97-AF65-F5344CB8AC3E}">
        <p14:creationId xmlns:p14="http://schemas.microsoft.com/office/powerpoint/2010/main" val="42248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11560" y="1825625"/>
                <a:ext cx="7886700" cy="4351338"/>
              </a:xfrm>
            </p:spPr>
            <p:txBody>
              <a:bodyPr>
                <a:normAutofit/>
              </a:bodyPr>
              <a:lstStyle/>
              <a:p>
                <a:r>
                  <a:rPr lang="en-CA" b="1" dirty="0">
                    <a:solidFill>
                      <a:srgbClr val="C00000"/>
                    </a:solidFill>
                  </a:rPr>
                  <a:t>Data representation</a:t>
                </a:r>
              </a:p>
              <a:p>
                <a:pPr lvl="1"/>
                <a:r>
                  <a:rPr lang="en-CA" b="1" i="1" dirty="0"/>
                  <a:t>Features</a:t>
                </a:r>
              </a:p>
              <a:p>
                <a:pPr lvl="2"/>
                <a:r>
                  <a:rPr lang="en-CA" dirty="0"/>
                  <a:t>Also called predictors, inputs, independent variables</a:t>
                </a:r>
              </a:p>
              <a:p>
                <a:pPr lvl="2"/>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𝑀</m:t>
                        </m:r>
                      </m:sub>
                    </m:sSub>
                    <m:r>
                      <a:rPr lang="en-US" b="0" i="1" smtClean="0">
                        <a:latin typeface="Cambria Math" panose="02040503050406030204" pitchFamily="18" charset="0"/>
                      </a:rPr>
                      <m:t>]</m:t>
                    </m:r>
                  </m:oMath>
                </a14:m>
                <a:r>
                  <a:rPr lang="en-CA" dirty="0"/>
                  <a:t>, </a:t>
                </a:r>
                <a:r>
                  <a:rPr lang="en-CA" i="1" dirty="0"/>
                  <a:t>M is the number of features</a:t>
                </a:r>
              </a:p>
              <a:p>
                <a:pPr lvl="2"/>
                <a:r>
                  <a:rPr lang="en-CA" i="1" dirty="0"/>
                  <a:t>Data dimension is N</a:t>
                </a:r>
              </a:p>
              <a:p>
                <a:pPr lvl="1"/>
                <a:r>
                  <a:rPr lang="en-CA" b="1" i="1" dirty="0"/>
                  <a:t>Targets</a:t>
                </a:r>
              </a:p>
              <a:p>
                <a:pPr lvl="2"/>
                <a:r>
                  <a:rPr lang="en-CA" dirty="0"/>
                  <a:t>Also called labels, outputs, dependent variables</a:t>
                </a:r>
              </a:p>
              <a:p>
                <a:pPr lvl="2"/>
                <a14:m>
                  <m:oMath xmlns:m="http://schemas.openxmlformats.org/officeDocument/2006/math">
                    <m:r>
                      <m:rPr>
                        <m:sty m:val="p"/>
                      </m:rPr>
                      <a:rPr lang="en-US" b="0" i="0" smtClean="0">
                        <a:latin typeface="Cambria Math" panose="02040503050406030204" pitchFamily="18" charset="0"/>
                      </a:rPr>
                      <m:t>y</m:t>
                    </m:r>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oMath>
                </a14:m>
                <a:r>
                  <a:rPr lang="en-CA" dirty="0"/>
                  <a:t>, </a:t>
                </a:r>
                <a:r>
                  <a:rPr lang="en-CA" i="1" dirty="0"/>
                  <a:t>k is the number of classes</a:t>
                </a:r>
              </a:p>
              <a:p>
                <a:pPr lvl="2"/>
                <a:endParaRPr lang="en-CA" dirty="0"/>
              </a:p>
              <a:p>
                <a:pPr marL="0" indent="0">
                  <a:buNone/>
                </a:pPr>
                <a:endParaRPr lang="en-CA" dirty="0"/>
              </a:p>
            </p:txBody>
          </p:sp>
        </mc:Choice>
        <mc:Fallback>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11560" y="1825625"/>
                <a:ext cx="7886700" cy="4351338"/>
              </a:xfrm>
              <a:blipFill>
                <a:blip r:embed="rId2"/>
                <a:stretch>
                  <a:fillRect l="-1447" t="-2326"/>
                </a:stretch>
              </a:blipFill>
            </p:spPr>
            <p:txBody>
              <a:bodyPr/>
              <a:lstStyle/>
              <a:p>
                <a:r>
                  <a:rPr lang="en-CA">
                    <a:noFill/>
                  </a:rPr>
                  <a:t> </a:t>
                </a:r>
              </a:p>
            </p:txBody>
          </p:sp>
        </mc:Fallback>
      </mc:AlternateContent>
      <p:pic>
        <p:nvPicPr>
          <p:cNvPr id="4" name="Picture 3">
            <a:extLst>
              <a:ext uri="{FF2B5EF4-FFF2-40B4-BE49-F238E27FC236}">
                <a16:creationId xmlns:a16="http://schemas.microsoft.com/office/drawing/2014/main" id="{93148481-A061-0641-BA44-23FEE4EF07F8}"/>
              </a:ext>
            </a:extLst>
          </p:cNvPr>
          <p:cNvPicPr>
            <a:picLocks noChangeAspect="1"/>
          </p:cNvPicPr>
          <p:nvPr/>
        </p:nvPicPr>
        <p:blipFill>
          <a:blip r:embed="rId3"/>
          <a:stretch>
            <a:fillRect/>
          </a:stretch>
        </p:blipFill>
        <p:spPr>
          <a:xfrm>
            <a:off x="4355976" y="4811099"/>
            <a:ext cx="3060997" cy="1828750"/>
          </a:xfrm>
          <a:prstGeom prst="rect">
            <a:avLst/>
          </a:prstGeom>
        </p:spPr>
      </p:pic>
      <p:cxnSp>
        <p:nvCxnSpPr>
          <p:cNvPr id="6" name="Straight Arrow Connector 5">
            <a:extLst>
              <a:ext uri="{FF2B5EF4-FFF2-40B4-BE49-F238E27FC236}">
                <a16:creationId xmlns:a16="http://schemas.microsoft.com/office/drawing/2014/main" id="{31AABFB9-AFEE-7A48-8A32-888870B5CB74}"/>
              </a:ext>
            </a:extLst>
          </p:cNvPr>
          <p:cNvCxnSpPr>
            <a:cxnSpLocks/>
          </p:cNvCxnSpPr>
          <p:nvPr/>
        </p:nvCxnSpPr>
        <p:spPr>
          <a:xfrm>
            <a:off x="4355976" y="4801365"/>
            <a:ext cx="30609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C5CDA0F-489F-B843-81E4-2AF3C84DF734}"/>
              </a:ext>
            </a:extLst>
          </p:cNvPr>
          <p:cNvCxnSpPr>
            <a:cxnSpLocks/>
          </p:cNvCxnSpPr>
          <p:nvPr/>
        </p:nvCxnSpPr>
        <p:spPr>
          <a:xfrm>
            <a:off x="4362588" y="4796498"/>
            <a:ext cx="0" cy="1828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3E0D20-C62E-AD41-9965-7EB81719A633}"/>
              </a:ext>
            </a:extLst>
          </p:cNvPr>
          <p:cNvSpPr/>
          <p:nvPr/>
        </p:nvSpPr>
        <p:spPr>
          <a:xfrm>
            <a:off x="3390646" y="6254517"/>
            <a:ext cx="965329" cy="307777"/>
          </a:xfrm>
          <a:prstGeom prst="rect">
            <a:avLst/>
          </a:prstGeom>
        </p:spPr>
        <p:txBody>
          <a:bodyPr wrap="none">
            <a:spAutoFit/>
          </a:bodyPr>
          <a:lstStyle/>
          <a:p>
            <a:r>
              <a:rPr lang="en-CA" sz="1400" b="1" i="1" dirty="0"/>
              <a:t>N</a:t>
            </a:r>
            <a:r>
              <a:rPr lang="en-CA" sz="1400" b="1" dirty="0"/>
              <a:t> Samples</a:t>
            </a:r>
            <a:endParaRPr lang="en-CA" b="1" dirty="0"/>
          </a:p>
        </p:txBody>
      </p:sp>
      <p:sp>
        <p:nvSpPr>
          <p:cNvPr id="13" name="Rectangle 12">
            <a:extLst>
              <a:ext uri="{FF2B5EF4-FFF2-40B4-BE49-F238E27FC236}">
                <a16:creationId xmlns:a16="http://schemas.microsoft.com/office/drawing/2014/main" id="{A50F84EE-72D9-7B4D-967A-EADDFFC26D12}"/>
              </a:ext>
            </a:extLst>
          </p:cNvPr>
          <p:cNvSpPr/>
          <p:nvPr/>
        </p:nvSpPr>
        <p:spPr>
          <a:xfrm>
            <a:off x="6706522" y="4488721"/>
            <a:ext cx="718466" cy="307777"/>
          </a:xfrm>
          <a:prstGeom prst="rect">
            <a:avLst/>
          </a:prstGeom>
        </p:spPr>
        <p:txBody>
          <a:bodyPr wrap="none">
            <a:spAutoFit/>
          </a:bodyPr>
          <a:lstStyle/>
          <a:p>
            <a:r>
              <a:rPr lang="en-CA" sz="1400" b="1" dirty="0"/>
              <a:t>Classes</a:t>
            </a:r>
            <a:endParaRPr lang="en-CA" b="1" dirty="0"/>
          </a:p>
        </p:txBody>
      </p:sp>
      <p:sp>
        <p:nvSpPr>
          <p:cNvPr id="7" name="Title 6">
            <a:extLst>
              <a:ext uri="{FF2B5EF4-FFF2-40B4-BE49-F238E27FC236}">
                <a16:creationId xmlns:a16="http://schemas.microsoft.com/office/drawing/2014/main" id="{2C7FC1CD-2981-5D48-BDF1-34CA00B494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73249AB6-30FE-CE49-87DE-9237F83531D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Tree>
    <p:extLst>
      <p:ext uri="{BB962C8B-B14F-4D97-AF65-F5344CB8AC3E}">
        <p14:creationId xmlns:p14="http://schemas.microsoft.com/office/powerpoint/2010/main" val="321360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11560" y="1825625"/>
            <a:ext cx="7886700" cy="4351338"/>
          </a:xfrm>
        </p:spPr>
        <p:txBody>
          <a:bodyPr>
            <a:normAutofit/>
          </a:bodyPr>
          <a:lstStyle/>
          <a:p>
            <a:r>
              <a:rPr lang="en-CA" b="1" dirty="0">
                <a:solidFill>
                  <a:srgbClr val="C00000"/>
                </a:solidFill>
              </a:rPr>
              <a:t>Model selection</a:t>
            </a:r>
          </a:p>
          <a:p>
            <a:pPr>
              <a:buFontTx/>
              <a:buChar char="-"/>
            </a:pPr>
            <a:r>
              <a:rPr lang="en-CA" sz="2400" dirty="0"/>
              <a:t>Create a model based on some data points (training) and then apply the model on unseen data (testing / real world)</a:t>
            </a:r>
          </a:p>
          <a:p>
            <a:pPr marL="0" indent="0">
              <a:buNone/>
            </a:pPr>
            <a:endParaRPr lang="en-CA" b="1" dirty="0">
              <a:solidFill>
                <a:srgbClr val="C00000"/>
              </a:solidFill>
            </a:endParaRPr>
          </a:p>
          <a:p>
            <a:endParaRPr lang="en-CA" dirty="0"/>
          </a:p>
          <a:p>
            <a:pPr marL="0" indent="0">
              <a:buNone/>
            </a:pPr>
            <a:endParaRPr lang="en-CA" dirty="0"/>
          </a:p>
        </p:txBody>
      </p:sp>
      <p:sp>
        <p:nvSpPr>
          <p:cNvPr id="7" name="Title 6">
            <a:extLst>
              <a:ext uri="{FF2B5EF4-FFF2-40B4-BE49-F238E27FC236}">
                <a16:creationId xmlns:a16="http://schemas.microsoft.com/office/drawing/2014/main" id="{2C7FC1CD-2981-5D48-BDF1-34CA00B494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73249AB6-30FE-CE49-87DE-9237F83531D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pic>
        <p:nvPicPr>
          <p:cNvPr id="5" name="Picture 4">
            <a:extLst>
              <a:ext uri="{FF2B5EF4-FFF2-40B4-BE49-F238E27FC236}">
                <a16:creationId xmlns:a16="http://schemas.microsoft.com/office/drawing/2014/main" id="{BF2B298E-939A-2E43-A628-B7C053352BF6}"/>
              </a:ext>
            </a:extLst>
          </p:cNvPr>
          <p:cNvPicPr>
            <a:picLocks noChangeAspect="1"/>
          </p:cNvPicPr>
          <p:nvPr/>
        </p:nvPicPr>
        <p:blipFill>
          <a:blip r:embed="rId2"/>
          <a:stretch>
            <a:fillRect/>
          </a:stretch>
        </p:blipFill>
        <p:spPr>
          <a:xfrm>
            <a:off x="645740" y="3273939"/>
            <a:ext cx="7986092" cy="1456154"/>
          </a:xfrm>
          <a:prstGeom prst="rect">
            <a:avLst/>
          </a:prstGeom>
        </p:spPr>
      </p:pic>
      <p:sp>
        <p:nvSpPr>
          <p:cNvPr id="9" name="Rectangle 8">
            <a:extLst>
              <a:ext uri="{FF2B5EF4-FFF2-40B4-BE49-F238E27FC236}">
                <a16:creationId xmlns:a16="http://schemas.microsoft.com/office/drawing/2014/main" id="{83D3F657-C23F-814E-A43C-817C9ADA7F70}"/>
              </a:ext>
            </a:extLst>
          </p:cNvPr>
          <p:cNvSpPr/>
          <p:nvPr/>
        </p:nvSpPr>
        <p:spPr>
          <a:xfrm>
            <a:off x="6084168" y="3140968"/>
            <a:ext cx="2547664" cy="165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529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11560" y="1825625"/>
            <a:ext cx="7886700" cy="4351338"/>
          </a:xfrm>
        </p:spPr>
        <p:txBody>
          <a:bodyPr>
            <a:normAutofit/>
          </a:bodyPr>
          <a:lstStyle/>
          <a:p>
            <a:r>
              <a:rPr lang="en-CA" b="1" dirty="0">
                <a:solidFill>
                  <a:srgbClr val="C00000"/>
                </a:solidFill>
              </a:rPr>
              <a:t>Model selection</a:t>
            </a:r>
          </a:p>
          <a:p>
            <a:pPr>
              <a:buFontTx/>
              <a:buChar char="-"/>
            </a:pPr>
            <a:r>
              <a:rPr lang="en-CA" sz="2400" dirty="0"/>
              <a:t>Create a model based on some data points (training) and then apply the model on unseen data (testing / real world)</a:t>
            </a:r>
          </a:p>
          <a:p>
            <a:r>
              <a:rPr lang="en-CA" b="1" dirty="0">
                <a:solidFill>
                  <a:srgbClr val="C00000"/>
                </a:solidFill>
              </a:rPr>
              <a:t>Assumptions</a:t>
            </a:r>
            <a:endParaRPr lang="en-CA" sz="2400" dirty="0">
              <a:solidFill>
                <a:srgbClr val="C00000"/>
              </a:solidFill>
            </a:endParaRPr>
          </a:p>
          <a:p>
            <a:pPr marL="0" indent="0">
              <a:buNone/>
            </a:pPr>
            <a:r>
              <a:rPr lang="en-CA" sz="2400" dirty="0"/>
              <a:t>1)  Training points are samples from an unknown distribution</a:t>
            </a:r>
          </a:p>
          <a:p>
            <a:pPr marL="0" indent="0">
              <a:buNone/>
            </a:pPr>
            <a:r>
              <a:rPr lang="en-CA" sz="2400" dirty="0"/>
              <a:t>2) training and unseen data come from the same distribution </a:t>
            </a:r>
          </a:p>
          <a:p>
            <a:endParaRPr lang="en-CA" b="1" dirty="0">
              <a:solidFill>
                <a:srgbClr val="C00000"/>
              </a:solidFill>
            </a:endParaRPr>
          </a:p>
          <a:p>
            <a:endParaRPr lang="en-CA" dirty="0"/>
          </a:p>
          <a:p>
            <a:pPr marL="0" indent="0">
              <a:buNone/>
            </a:pPr>
            <a:endParaRPr lang="en-CA" dirty="0"/>
          </a:p>
        </p:txBody>
      </p:sp>
      <p:sp>
        <p:nvSpPr>
          <p:cNvPr id="7" name="Title 6">
            <a:extLst>
              <a:ext uri="{FF2B5EF4-FFF2-40B4-BE49-F238E27FC236}">
                <a16:creationId xmlns:a16="http://schemas.microsoft.com/office/drawing/2014/main" id="{2C7FC1CD-2981-5D48-BDF1-34CA00B4943E}"/>
              </a:ext>
            </a:extLst>
          </p:cNvPr>
          <p:cNvSpPr>
            <a:spLocks noGrp="1"/>
          </p:cNvSpPr>
          <p:nvPr>
            <p:ph type="title"/>
          </p:nvPr>
        </p:nvSpPr>
        <p:spPr/>
        <p:txBody>
          <a:bodyPr/>
          <a:lstStyle/>
          <a:p>
            <a:endParaRPr lang="en-CA"/>
          </a:p>
        </p:txBody>
      </p:sp>
      <p:sp>
        <p:nvSpPr>
          <p:cNvPr id="11" name="Titre 1">
            <a:extLst>
              <a:ext uri="{FF2B5EF4-FFF2-40B4-BE49-F238E27FC236}">
                <a16:creationId xmlns:a16="http://schemas.microsoft.com/office/drawing/2014/main" id="{73249AB6-30FE-CE49-87DE-9237F83531DE}"/>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B327A90-3422-404B-B4E2-39181FD6B5F6}"/>
                  </a:ext>
                </a:extLst>
              </p:cNvPr>
              <p:cNvSpPr txBox="1"/>
              <p:nvPr/>
            </p:nvSpPr>
            <p:spPr>
              <a:xfrm>
                <a:off x="2915816" y="4797152"/>
                <a:ext cx="2459657" cy="448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sup>
                      </m:s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sup>
                      </m:sSup>
                      <m:r>
                        <a:rPr lang="en-US" sz="2800" b="0" i="1" smtClean="0">
                          <a:latin typeface="Cambria Math" panose="02040503050406030204" pitchFamily="18" charset="0"/>
                        </a:rPr>
                        <m:t> ~ </m:t>
                      </m:r>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m:t>
                      </m:r>
                    </m:oMath>
                  </m:oMathPara>
                </a14:m>
                <a:endParaRPr lang="en-CA" sz="2800" dirty="0"/>
              </a:p>
            </p:txBody>
          </p:sp>
        </mc:Choice>
        <mc:Fallback>
          <p:sp>
            <p:nvSpPr>
              <p:cNvPr id="2" name="TextBox 1">
                <a:extLst>
                  <a:ext uri="{FF2B5EF4-FFF2-40B4-BE49-F238E27FC236}">
                    <a16:creationId xmlns:a16="http://schemas.microsoft.com/office/drawing/2014/main" id="{0B327A90-3422-404B-B4E2-39181FD6B5F6}"/>
                  </a:ext>
                </a:extLst>
              </p:cNvPr>
              <p:cNvSpPr txBox="1">
                <a:spLocks noRot="1" noChangeAspect="1" noMove="1" noResize="1" noEditPoints="1" noAdjustHandles="1" noChangeArrowheads="1" noChangeShapeType="1" noTextEdit="1"/>
              </p:cNvSpPr>
              <p:nvPr/>
            </p:nvSpPr>
            <p:spPr>
              <a:xfrm>
                <a:off x="2915816" y="4797152"/>
                <a:ext cx="2459657" cy="448777"/>
              </a:xfrm>
              <a:prstGeom prst="rect">
                <a:avLst/>
              </a:prstGeom>
              <a:blipFill>
                <a:blip r:embed="rId2"/>
                <a:stretch>
                  <a:fillRect l="-3590" t="-2703" r="-20513" b="-35135"/>
                </a:stretch>
              </a:blipFill>
            </p:spPr>
            <p:txBody>
              <a:bodyPr/>
              <a:lstStyle/>
              <a:p>
                <a:r>
                  <a:rPr lang="en-CA">
                    <a:noFill/>
                  </a:rPr>
                  <a:t> </a:t>
                </a:r>
              </a:p>
            </p:txBody>
          </p:sp>
        </mc:Fallback>
      </mc:AlternateContent>
    </p:spTree>
    <p:extLst>
      <p:ext uri="{BB962C8B-B14F-4D97-AF65-F5344CB8AC3E}">
        <p14:creationId xmlns:p14="http://schemas.microsoft.com/office/powerpoint/2010/main" val="5938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242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66794F2-73C5-5B4E-A46B-FE754A146880}"/>
              </a:ext>
            </a:extLst>
          </p:cNvPr>
          <p:cNvSpPr>
            <a:spLocks noGrp="1"/>
          </p:cNvSpPr>
          <p:nvPr>
            <p:ph sz="half" idx="1"/>
          </p:nvPr>
        </p:nvSpPr>
        <p:spPr>
          <a:xfrm>
            <a:off x="628650" y="1825625"/>
            <a:ext cx="7886700" cy="4351338"/>
          </a:xfrm>
        </p:spPr>
        <p:txBody>
          <a:bodyPr>
            <a:normAutofit/>
          </a:bodyPr>
          <a:lstStyle/>
          <a:p>
            <a:r>
              <a:rPr lang="en-CA" dirty="0"/>
              <a:t>Data split into </a:t>
            </a:r>
            <a:r>
              <a:rPr lang="en-CA" u="sng" dirty="0"/>
              <a:t>training</a:t>
            </a:r>
            <a:r>
              <a:rPr lang="en-CA" dirty="0"/>
              <a:t> and </a:t>
            </a:r>
            <a:r>
              <a:rPr lang="en-CA" u="sng" dirty="0"/>
              <a:t>testing</a:t>
            </a:r>
            <a:r>
              <a:rPr lang="en-CA" dirty="0"/>
              <a:t> sets</a:t>
            </a:r>
          </a:p>
          <a:p>
            <a:r>
              <a:rPr lang="en-CA" dirty="0"/>
              <a:t>Avoids overfitting</a:t>
            </a:r>
          </a:p>
          <a:p>
            <a:r>
              <a:rPr lang="en-CA" dirty="0"/>
              <a:t>Important for generalization in the real world</a:t>
            </a:r>
          </a:p>
          <a:p>
            <a:pPr marL="0" indent="0">
              <a:buNone/>
            </a:pPr>
            <a:endParaRPr lang="en-CA" dirty="0"/>
          </a:p>
        </p:txBody>
      </p:sp>
      <p:sp>
        <p:nvSpPr>
          <p:cNvPr id="11" name="Titre 1">
            <a:extLst>
              <a:ext uri="{FF2B5EF4-FFF2-40B4-BE49-F238E27FC236}">
                <a16:creationId xmlns:a16="http://schemas.microsoft.com/office/drawing/2014/main" id="{D93273EB-C493-D645-9327-68355FC4F63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pic>
        <p:nvPicPr>
          <p:cNvPr id="7" name="Picture 6">
            <a:extLst>
              <a:ext uri="{FF2B5EF4-FFF2-40B4-BE49-F238E27FC236}">
                <a16:creationId xmlns:a16="http://schemas.microsoft.com/office/drawing/2014/main" id="{EF096AA0-ACF0-0548-B044-4A70C653740A}"/>
              </a:ext>
            </a:extLst>
          </p:cNvPr>
          <p:cNvPicPr>
            <a:picLocks noChangeAspect="1"/>
          </p:cNvPicPr>
          <p:nvPr/>
        </p:nvPicPr>
        <p:blipFill>
          <a:blip r:embed="rId2"/>
          <a:stretch>
            <a:fillRect/>
          </a:stretch>
        </p:blipFill>
        <p:spPr>
          <a:xfrm>
            <a:off x="467544" y="3652879"/>
            <a:ext cx="2888818" cy="2499370"/>
          </a:xfrm>
          <a:prstGeom prst="rect">
            <a:avLst/>
          </a:prstGeom>
        </p:spPr>
      </p:pic>
      <p:pic>
        <p:nvPicPr>
          <p:cNvPr id="9" name="Picture 8">
            <a:extLst>
              <a:ext uri="{FF2B5EF4-FFF2-40B4-BE49-F238E27FC236}">
                <a16:creationId xmlns:a16="http://schemas.microsoft.com/office/drawing/2014/main" id="{17C8B9B7-84F8-1244-9198-EBCA5587AA98}"/>
              </a:ext>
            </a:extLst>
          </p:cNvPr>
          <p:cNvPicPr>
            <a:picLocks noChangeAspect="1"/>
          </p:cNvPicPr>
          <p:nvPr/>
        </p:nvPicPr>
        <p:blipFill>
          <a:blip r:embed="rId3"/>
          <a:stretch>
            <a:fillRect/>
          </a:stretch>
        </p:blipFill>
        <p:spPr>
          <a:xfrm>
            <a:off x="3147658" y="3628165"/>
            <a:ext cx="3235876" cy="2499370"/>
          </a:xfrm>
          <a:prstGeom prst="rect">
            <a:avLst/>
          </a:prstGeom>
        </p:spPr>
      </p:pic>
      <p:pic>
        <p:nvPicPr>
          <p:cNvPr id="10" name="Picture 9">
            <a:extLst>
              <a:ext uri="{FF2B5EF4-FFF2-40B4-BE49-F238E27FC236}">
                <a16:creationId xmlns:a16="http://schemas.microsoft.com/office/drawing/2014/main" id="{8EE2D4A5-EB11-EE41-BCD3-A0E26F7EAABC}"/>
              </a:ext>
            </a:extLst>
          </p:cNvPr>
          <p:cNvPicPr>
            <a:picLocks noChangeAspect="1"/>
          </p:cNvPicPr>
          <p:nvPr/>
        </p:nvPicPr>
        <p:blipFill>
          <a:blip r:embed="rId4"/>
          <a:stretch>
            <a:fillRect/>
          </a:stretch>
        </p:blipFill>
        <p:spPr>
          <a:xfrm>
            <a:off x="6174830" y="3628165"/>
            <a:ext cx="2963151" cy="2363862"/>
          </a:xfrm>
          <a:prstGeom prst="rect">
            <a:avLst/>
          </a:prstGeom>
        </p:spPr>
      </p:pic>
      <p:sp>
        <p:nvSpPr>
          <p:cNvPr id="12" name="Rectangle 11">
            <a:extLst>
              <a:ext uri="{FF2B5EF4-FFF2-40B4-BE49-F238E27FC236}">
                <a16:creationId xmlns:a16="http://schemas.microsoft.com/office/drawing/2014/main" id="{68B6DBA6-1A4E-B24F-B449-0D9B10EFDAB6}"/>
              </a:ext>
            </a:extLst>
          </p:cNvPr>
          <p:cNvSpPr/>
          <p:nvPr/>
        </p:nvSpPr>
        <p:spPr>
          <a:xfrm>
            <a:off x="629088" y="6063177"/>
            <a:ext cx="2991268" cy="276999"/>
          </a:xfrm>
          <a:prstGeom prst="rect">
            <a:avLst/>
          </a:prstGeom>
        </p:spPr>
        <p:txBody>
          <a:bodyPr wrap="none">
            <a:spAutoFit/>
          </a:bodyPr>
          <a:lstStyle/>
          <a:p>
            <a:r>
              <a:rPr lang="en-CA" sz="1200" dirty="0"/>
              <a:t>https://</a:t>
            </a:r>
            <a:r>
              <a:rPr lang="en-CA" sz="1200" dirty="0" err="1"/>
              <a:t>keeeto.github.io</a:t>
            </a:r>
            <a:r>
              <a:rPr lang="en-CA" sz="1200" dirty="0"/>
              <a:t>/blog/</a:t>
            </a:r>
            <a:r>
              <a:rPr lang="en-CA" sz="1200" dirty="0" err="1"/>
              <a:t>bias_variance</a:t>
            </a:r>
            <a:r>
              <a:rPr lang="en-CA" sz="1200" dirty="0"/>
              <a:t>/</a:t>
            </a:r>
          </a:p>
        </p:txBody>
      </p:sp>
    </p:spTree>
    <p:extLst>
      <p:ext uri="{BB962C8B-B14F-4D97-AF65-F5344CB8AC3E}">
        <p14:creationId xmlns:p14="http://schemas.microsoft.com/office/powerpoint/2010/main" val="53485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66794F2-73C5-5B4E-A46B-FE754A146880}"/>
              </a:ext>
            </a:extLst>
          </p:cNvPr>
          <p:cNvSpPr>
            <a:spLocks noGrp="1"/>
          </p:cNvSpPr>
          <p:nvPr>
            <p:ph sz="half" idx="1"/>
          </p:nvPr>
        </p:nvSpPr>
        <p:spPr>
          <a:xfrm>
            <a:off x="628650" y="1825625"/>
            <a:ext cx="7886700" cy="4351338"/>
          </a:xfrm>
        </p:spPr>
        <p:txBody>
          <a:bodyPr>
            <a:normAutofit/>
          </a:bodyPr>
          <a:lstStyle/>
          <a:p>
            <a:r>
              <a:rPr lang="en-CA" dirty="0"/>
              <a:t>Data split into </a:t>
            </a:r>
            <a:r>
              <a:rPr lang="en-CA" u="sng" dirty="0"/>
              <a:t>training</a:t>
            </a:r>
            <a:r>
              <a:rPr lang="en-CA" dirty="0"/>
              <a:t> and </a:t>
            </a:r>
            <a:r>
              <a:rPr lang="en-CA" u="sng" dirty="0"/>
              <a:t>testing</a:t>
            </a:r>
            <a:r>
              <a:rPr lang="en-CA" dirty="0"/>
              <a:t> sets</a:t>
            </a:r>
          </a:p>
          <a:p>
            <a:r>
              <a:rPr lang="en-CA" dirty="0"/>
              <a:t>Avoids overfitting</a:t>
            </a:r>
          </a:p>
          <a:p>
            <a:r>
              <a:rPr lang="en-CA" dirty="0"/>
              <a:t>Important for generalization in the real world</a:t>
            </a:r>
          </a:p>
          <a:p>
            <a:r>
              <a:rPr lang="en-CA" dirty="0"/>
              <a:t>Cross validation</a:t>
            </a:r>
          </a:p>
          <a:p>
            <a:pPr marL="0" indent="0">
              <a:buNone/>
            </a:pPr>
            <a:endParaRPr lang="en-CA" dirty="0"/>
          </a:p>
        </p:txBody>
      </p:sp>
      <p:sp>
        <p:nvSpPr>
          <p:cNvPr id="11" name="Titre 1">
            <a:extLst>
              <a:ext uri="{FF2B5EF4-FFF2-40B4-BE49-F238E27FC236}">
                <a16:creationId xmlns:a16="http://schemas.microsoft.com/office/drawing/2014/main" id="{D93273EB-C493-D645-9327-68355FC4F63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pic>
        <p:nvPicPr>
          <p:cNvPr id="2" name="Picture 1">
            <a:extLst>
              <a:ext uri="{FF2B5EF4-FFF2-40B4-BE49-F238E27FC236}">
                <a16:creationId xmlns:a16="http://schemas.microsoft.com/office/drawing/2014/main" id="{90983D5C-5AC0-1649-9846-5D8ABA3E33F0}"/>
              </a:ext>
            </a:extLst>
          </p:cNvPr>
          <p:cNvPicPr>
            <a:picLocks noChangeAspect="1"/>
          </p:cNvPicPr>
          <p:nvPr/>
        </p:nvPicPr>
        <p:blipFill>
          <a:blip r:embed="rId2"/>
          <a:stretch>
            <a:fillRect/>
          </a:stretch>
        </p:blipFill>
        <p:spPr>
          <a:xfrm>
            <a:off x="971600" y="3907016"/>
            <a:ext cx="6751662" cy="2237284"/>
          </a:xfrm>
          <a:prstGeom prst="rect">
            <a:avLst/>
          </a:prstGeom>
        </p:spPr>
      </p:pic>
      <p:sp>
        <p:nvSpPr>
          <p:cNvPr id="3" name="Rectangle 2">
            <a:extLst>
              <a:ext uri="{FF2B5EF4-FFF2-40B4-BE49-F238E27FC236}">
                <a16:creationId xmlns:a16="http://schemas.microsoft.com/office/drawing/2014/main" id="{C4439F30-D64F-1A48-B688-B943F9CF3E35}"/>
              </a:ext>
            </a:extLst>
          </p:cNvPr>
          <p:cNvSpPr/>
          <p:nvPr/>
        </p:nvSpPr>
        <p:spPr>
          <a:xfrm>
            <a:off x="1835696" y="6066665"/>
            <a:ext cx="4572000" cy="307777"/>
          </a:xfrm>
          <a:prstGeom prst="rect">
            <a:avLst/>
          </a:prstGeom>
        </p:spPr>
        <p:txBody>
          <a:bodyPr>
            <a:spAutoFit/>
          </a:bodyPr>
          <a:lstStyle/>
          <a:p>
            <a:r>
              <a:rPr lang="en-CA" sz="1400" dirty="0" err="1"/>
              <a:t>www.siamak.page</a:t>
            </a:r>
            <a:r>
              <a:rPr lang="en-CA" sz="1400" dirty="0"/>
              <a:t>/courses</a:t>
            </a:r>
          </a:p>
        </p:txBody>
      </p:sp>
    </p:spTree>
    <p:extLst>
      <p:ext uri="{BB962C8B-B14F-4D97-AF65-F5344CB8AC3E}">
        <p14:creationId xmlns:p14="http://schemas.microsoft.com/office/powerpoint/2010/main" val="2286167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74B679A-4A5F-794A-8DD3-78F8BD94F109}"/>
              </a:ext>
            </a:extLst>
          </p:cNvPr>
          <p:cNvGrpSpPr/>
          <p:nvPr/>
        </p:nvGrpSpPr>
        <p:grpSpPr>
          <a:xfrm>
            <a:off x="1547664" y="4001294"/>
            <a:ext cx="4333621" cy="2055762"/>
            <a:chOff x="2843808" y="2653572"/>
            <a:chExt cx="5773781" cy="2927082"/>
          </a:xfrm>
        </p:grpSpPr>
        <p:pic>
          <p:nvPicPr>
            <p:cNvPr id="1026" name="Picture 2">
              <a:extLst>
                <a:ext uri="{FF2B5EF4-FFF2-40B4-BE49-F238E27FC236}">
                  <a16:creationId xmlns:a16="http://schemas.microsoft.com/office/drawing/2014/main" id="{961923BF-16CD-F444-BA10-C0017497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653572"/>
              <a:ext cx="5671542" cy="1351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F4D17E-70A2-EE47-9D94-9BF96D48B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965" y="4190745"/>
              <a:ext cx="5759624" cy="138990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Espace réservé du contenu 2">
            <a:extLst>
              <a:ext uri="{FF2B5EF4-FFF2-40B4-BE49-F238E27FC236}">
                <a16:creationId xmlns:a16="http://schemas.microsoft.com/office/drawing/2014/main" id="{E66794F2-73C5-5B4E-A46B-FE754A146880}"/>
              </a:ext>
            </a:extLst>
          </p:cNvPr>
          <p:cNvSpPr>
            <a:spLocks noGrp="1"/>
          </p:cNvSpPr>
          <p:nvPr>
            <p:ph sz="half" idx="1"/>
          </p:nvPr>
        </p:nvSpPr>
        <p:spPr>
          <a:xfrm>
            <a:off x="628650" y="1825625"/>
            <a:ext cx="7886700" cy="4351338"/>
          </a:xfrm>
        </p:spPr>
        <p:txBody>
          <a:bodyPr>
            <a:normAutofit/>
          </a:bodyPr>
          <a:lstStyle/>
          <a:p>
            <a:r>
              <a:rPr lang="en-CA" dirty="0"/>
              <a:t>Data split into </a:t>
            </a:r>
            <a:r>
              <a:rPr lang="en-CA" u="sng" dirty="0"/>
              <a:t>training</a:t>
            </a:r>
            <a:r>
              <a:rPr lang="en-CA" dirty="0"/>
              <a:t> and </a:t>
            </a:r>
            <a:r>
              <a:rPr lang="en-CA" u="sng" dirty="0"/>
              <a:t>testing</a:t>
            </a:r>
            <a:r>
              <a:rPr lang="en-CA" dirty="0"/>
              <a:t> sets</a:t>
            </a:r>
          </a:p>
          <a:p>
            <a:r>
              <a:rPr lang="en-CA" dirty="0"/>
              <a:t>Avoids overfitting</a:t>
            </a:r>
          </a:p>
          <a:p>
            <a:r>
              <a:rPr lang="en-CA" dirty="0"/>
              <a:t>Important for generalization in the real world</a:t>
            </a:r>
          </a:p>
          <a:p>
            <a:r>
              <a:rPr lang="en-CA" dirty="0"/>
              <a:t>Cross validation</a:t>
            </a:r>
          </a:p>
          <a:p>
            <a:pPr marL="0" indent="0">
              <a:buNone/>
            </a:pPr>
            <a:endParaRPr lang="en-CA" dirty="0"/>
          </a:p>
        </p:txBody>
      </p:sp>
      <p:sp>
        <p:nvSpPr>
          <p:cNvPr id="11" name="Titre 1">
            <a:extLst>
              <a:ext uri="{FF2B5EF4-FFF2-40B4-BE49-F238E27FC236}">
                <a16:creationId xmlns:a16="http://schemas.microsoft.com/office/drawing/2014/main" id="{D93273EB-C493-D645-9327-68355FC4F63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Tree>
    <p:extLst>
      <p:ext uri="{BB962C8B-B14F-4D97-AF65-F5344CB8AC3E}">
        <p14:creationId xmlns:p14="http://schemas.microsoft.com/office/powerpoint/2010/main" val="3932719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US" b="1" dirty="0">
                <a:solidFill>
                  <a:srgbClr val="C00000"/>
                </a:solidFill>
                <a:latin typeface="Helvetica" pitchFamily="2" charset="0"/>
                <a:cs typeface="Calibri"/>
              </a:rPr>
              <a:t>Optimization: </a:t>
            </a:r>
            <a:r>
              <a:rPr lang="en-US" dirty="0">
                <a:latin typeface="Helvetica" pitchFamily="2" charset="0"/>
                <a:cs typeface="Calibri"/>
              </a:rPr>
              <a:t>Minimize an objective function</a:t>
            </a:r>
          </a:p>
          <a:p>
            <a:r>
              <a:rPr lang="en-US" dirty="0">
                <a:latin typeface="Helvetica" pitchFamily="2" charset="0"/>
                <a:cs typeface="Calibri"/>
              </a:rPr>
              <a:t>What is a learning algorithm?</a:t>
            </a:r>
          </a:p>
          <a:p>
            <a:r>
              <a:rPr lang="en-US" dirty="0">
                <a:latin typeface="Helvetica" pitchFamily="2" charset="0"/>
                <a:cs typeface="Calibri"/>
              </a:rPr>
              <a:t>Iterative approach</a:t>
            </a:r>
          </a:p>
          <a:p>
            <a:r>
              <a:rPr lang="en-US" dirty="0">
                <a:latin typeface="Helvetica" pitchFamily="2" charset="0"/>
                <a:cs typeface="Calibri"/>
              </a:rPr>
              <a:t>E.g., Gradient descent</a:t>
            </a:r>
          </a:p>
          <a:p>
            <a:pPr marL="0" indent="0">
              <a:buNone/>
            </a:pPr>
            <a:endParaRPr lang="en-CA" dirty="0"/>
          </a:p>
        </p:txBody>
      </p:sp>
      <p:sp>
        <p:nvSpPr>
          <p:cNvPr id="5" name="Title 4">
            <a:extLst>
              <a:ext uri="{FF2B5EF4-FFF2-40B4-BE49-F238E27FC236}">
                <a16:creationId xmlns:a16="http://schemas.microsoft.com/office/drawing/2014/main" id="{3E53A5E7-5F61-394E-8177-C2A55BCD3CE8}"/>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C6066AF4-29BD-7F41-89D1-B47CD79916B6}"/>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pic>
        <p:nvPicPr>
          <p:cNvPr id="7" name="Picture 6">
            <a:extLst>
              <a:ext uri="{FF2B5EF4-FFF2-40B4-BE49-F238E27FC236}">
                <a16:creationId xmlns:a16="http://schemas.microsoft.com/office/drawing/2014/main" id="{578C51A3-74E3-9945-AFA7-B681E88C1EDF}"/>
              </a:ext>
            </a:extLst>
          </p:cNvPr>
          <p:cNvPicPr>
            <a:picLocks noChangeAspect="1"/>
          </p:cNvPicPr>
          <p:nvPr/>
        </p:nvPicPr>
        <p:blipFill>
          <a:blip r:embed="rId2"/>
          <a:stretch>
            <a:fillRect/>
          </a:stretch>
        </p:blipFill>
        <p:spPr>
          <a:xfrm>
            <a:off x="5010897" y="3527000"/>
            <a:ext cx="3504453" cy="2232248"/>
          </a:xfrm>
          <a:prstGeom prst="rect">
            <a:avLst/>
          </a:prstGeom>
        </p:spPr>
      </p:pic>
      <p:sp>
        <p:nvSpPr>
          <p:cNvPr id="8" name="Rectangle 7">
            <a:extLst>
              <a:ext uri="{FF2B5EF4-FFF2-40B4-BE49-F238E27FC236}">
                <a16:creationId xmlns:a16="http://schemas.microsoft.com/office/drawing/2014/main" id="{CCF46971-2223-F342-907C-87CAB37D0FC5}"/>
              </a:ext>
            </a:extLst>
          </p:cNvPr>
          <p:cNvSpPr/>
          <p:nvPr/>
        </p:nvSpPr>
        <p:spPr>
          <a:xfrm>
            <a:off x="4860032" y="5750285"/>
            <a:ext cx="4572000" cy="253916"/>
          </a:xfrm>
          <a:prstGeom prst="rect">
            <a:avLst/>
          </a:prstGeom>
        </p:spPr>
        <p:txBody>
          <a:bodyPr>
            <a:spAutoFit/>
          </a:bodyPr>
          <a:lstStyle/>
          <a:p>
            <a:r>
              <a:rPr lang="en-CA" sz="1000" dirty="0"/>
              <a:t>https://</a:t>
            </a:r>
            <a:r>
              <a:rPr lang="en-CA" sz="1000" dirty="0" err="1"/>
              <a:t>blog.clairvoyantsoft.com</a:t>
            </a:r>
            <a:r>
              <a:rPr lang="en-CA" sz="1000" dirty="0"/>
              <a:t>/the-ascent-of-gradient-descent-23356390836f</a:t>
            </a:r>
          </a:p>
        </p:txBody>
      </p:sp>
    </p:spTree>
    <p:extLst>
      <p:ext uri="{BB962C8B-B14F-4D97-AF65-F5344CB8AC3E}">
        <p14:creationId xmlns:p14="http://schemas.microsoft.com/office/powerpoint/2010/main" val="262966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BE6BFD0-94DE-A54C-95C9-16A5E7261156}"/>
              </a:ext>
            </a:extLst>
          </p:cNvPr>
          <p:cNvGraphicFramePr/>
          <p:nvPr>
            <p:extLst>
              <p:ext uri="{D42A27DB-BD31-4B8C-83A1-F6EECF244321}">
                <p14:modId xmlns:p14="http://schemas.microsoft.com/office/powerpoint/2010/main" val="1927308507"/>
              </p:ext>
            </p:extLst>
          </p:nvPr>
        </p:nvGraphicFramePr>
        <p:xfrm>
          <a:off x="628650" y="2699293"/>
          <a:ext cx="4015358" cy="1074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2F579F22-7D81-7340-BE1E-B64838F6368B}"/>
              </a:ext>
            </a:extLst>
          </p:cNvPr>
          <p:cNvGraphicFramePr/>
          <p:nvPr>
            <p:extLst>
              <p:ext uri="{D42A27DB-BD31-4B8C-83A1-F6EECF244321}">
                <p14:modId xmlns:p14="http://schemas.microsoft.com/office/powerpoint/2010/main" val="2443843945"/>
              </p:ext>
            </p:extLst>
          </p:nvPr>
        </p:nvGraphicFramePr>
        <p:xfrm>
          <a:off x="3275856" y="3774275"/>
          <a:ext cx="4015358" cy="10749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F4A67AF1-FADC-004F-8D1D-0A5FDD7BD2A3}"/>
              </a:ext>
            </a:extLst>
          </p:cNvPr>
          <p:cNvGraphicFramePr/>
          <p:nvPr>
            <p:extLst>
              <p:ext uri="{D42A27DB-BD31-4B8C-83A1-F6EECF244321}">
                <p14:modId xmlns:p14="http://schemas.microsoft.com/office/powerpoint/2010/main" val="2681446308"/>
              </p:ext>
            </p:extLst>
          </p:nvPr>
        </p:nvGraphicFramePr>
        <p:xfrm>
          <a:off x="6012160" y="5450362"/>
          <a:ext cx="2840071" cy="5709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Oval 8">
            <a:extLst>
              <a:ext uri="{FF2B5EF4-FFF2-40B4-BE49-F238E27FC236}">
                <a16:creationId xmlns:a16="http://schemas.microsoft.com/office/drawing/2014/main" id="{F8735DDF-02A8-624B-A4EF-030972B5879A}"/>
              </a:ext>
            </a:extLst>
          </p:cNvPr>
          <p:cNvSpPr/>
          <p:nvPr/>
        </p:nvSpPr>
        <p:spPr>
          <a:xfrm>
            <a:off x="52586" y="2948752"/>
            <a:ext cx="576064" cy="576064"/>
          </a:xfrm>
          <a:prstGeom prst="ellipse">
            <a:avLst/>
          </a:prstGeom>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0" name="Oval 9">
            <a:extLst>
              <a:ext uri="{FF2B5EF4-FFF2-40B4-BE49-F238E27FC236}">
                <a16:creationId xmlns:a16="http://schemas.microsoft.com/office/drawing/2014/main" id="{042CE905-42BF-AB4C-AB5E-43785E0E6421}"/>
              </a:ext>
            </a:extLst>
          </p:cNvPr>
          <p:cNvSpPr/>
          <p:nvPr/>
        </p:nvSpPr>
        <p:spPr>
          <a:xfrm>
            <a:off x="2555776" y="4028611"/>
            <a:ext cx="576064" cy="576064"/>
          </a:xfrm>
          <a:prstGeom prst="ellipse">
            <a:avLst/>
          </a:prstGeom>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1" name="Oval 10">
            <a:extLst>
              <a:ext uri="{FF2B5EF4-FFF2-40B4-BE49-F238E27FC236}">
                <a16:creationId xmlns:a16="http://schemas.microsoft.com/office/drawing/2014/main" id="{AFA07867-E9E6-3745-BAA3-94505AADB788}"/>
              </a:ext>
            </a:extLst>
          </p:cNvPr>
          <p:cNvSpPr/>
          <p:nvPr/>
        </p:nvSpPr>
        <p:spPr>
          <a:xfrm>
            <a:off x="5364088" y="5443013"/>
            <a:ext cx="576064" cy="576064"/>
          </a:xfrm>
          <a:prstGeom prst="ellipse">
            <a:avLst/>
          </a:prstGeom>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2" name="Rounded Rectangle 11">
            <a:extLst>
              <a:ext uri="{FF2B5EF4-FFF2-40B4-BE49-F238E27FC236}">
                <a16:creationId xmlns:a16="http://schemas.microsoft.com/office/drawing/2014/main" id="{D66CC6DA-2AE0-7443-8060-8E35F1D36A85}"/>
              </a:ext>
            </a:extLst>
          </p:cNvPr>
          <p:cNvSpPr/>
          <p:nvPr/>
        </p:nvSpPr>
        <p:spPr>
          <a:xfrm>
            <a:off x="3203848" y="3774275"/>
            <a:ext cx="4176464" cy="1074982"/>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
        <p:nvSpPr>
          <p:cNvPr id="13" name="Curved Up Arrow 12">
            <a:extLst>
              <a:ext uri="{FF2B5EF4-FFF2-40B4-BE49-F238E27FC236}">
                <a16:creationId xmlns:a16="http://schemas.microsoft.com/office/drawing/2014/main" id="{8F1DD12C-3901-DE40-9058-126E206BF8F5}"/>
              </a:ext>
            </a:extLst>
          </p:cNvPr>
          <p:cNvSpPr/>
          <p:nvPr/>
        </p:nvSpPr>
        <p:spPr>
          <a:xfrm flipH="1">
            <a:off x="3693832" y="4673849"/>
            <a:ext cx="3179405" cy="350815"/>
          </a:xfrm>
          <a:prstGeom prst="curvedUpArrow">
            <a:avLst>
              <a:gd name="adj1" fmla="val 25000"/>
              <a:gd name="adj2" fmla="val 67540"/>
              <a:gd name="adj3" fmla="val 336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Title 4">
            <a:extLst>
              <a:ext uri="{FF2B5EF4-FFF2-40B4-BE49-F238E27FC236}">
                <a16:creationId xmlns:a16="http://schemas.microsoft.com/office/drawing/2014/main" id="{1FDD838F-9D8A-C14B-A27F-38EC3195F3CF}"/>
              </a:ext>
            </a:extLst>
          </p:cNvPr>
          <p:cNvSpPr>
            <a:spLocks noGrp="1"/>
          </p:cNvSpPr>
          <p:nvPr>
            <p:ph type="title"/>
          </p:nvPr>
        </p:nvSpPr>
        <p:spPr/>
        <p:txBody>
          <a:bodyPr/>
          <a:lstStyle/>
          <a:p>
            <a:endParaRPr lang="en-CA"/>
          </a:p>
        </p:txBody>
      </p:sp>
      <p:sp>
        <p:nvSpPr>
          <p:cNvPr id="14" name="Titre 1">
            <a:extLst>
              <a:ext uri="{FF2B5EF4-FFF2-40B4-BE49-F238E27FC236}">
                <a16:creationId xmlns:a16="http://schemas.microsoft.com/office/drawing/2014/main" id="{DD603981-440D-4746-A371-41BEE47269B7}"/>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main concepts</a:t>
            </a:r>
          </a:p>
        </p:txBody>
      </p:sp>
      <p:sp>
        <p:nvSpPr>
          <p:cNvPr id="15" name="Espace réservé du contenu 2">
            <a:extLst>
              <a:ext uri="{FF2B5EF4-FFF2-40B4-BE49-F238E27FC236}">
                <a16:creationId xmlns:a16="http://schemas.microsoft.com/office/drawing/2014/main" id="{0A4DC428-F4BF-E946-9E60-0B5D6620D982}"/>
              </a:ext>
            </a:extLst>
          </p:cNvPr>
          <p:cNvSpPr>
            <a:spLocks noGrp="1"/>
          </p:cNvSpPr>
          <p:nvPr>
            <p:ph sz="half" idx="1"/>
          </p:nvPr>
        </p:nvSpPr>
        <p:spPr>
          <a:xfrm>
            <a:off x="628650" y="1825625"/>
            <a:ext cx="7886700" cy="4351338"/>
          </a:xfrm>
        </p:spPr>
        <p:txBody>
          <a:bodyPr>
            <a:normAutofit/>
          </a:bodyPr>
          <a:lstStyle/>
          <a:p>
            <a:r>
              <a:rPr lang="en-US" b="1" dirty="0">
                <a:solidFill>
                  <a:srgbClr val="C00000"/>
                </a:solidFill>
                <a:latin typeface="Helvetica" pitchFamily="2" charset="0"/>
                <a:cs typeface="Calibri"/>
              </a:rPr>
              <a:t>Building a model</a:t>
            </a:r>
          </a:p>
          <a:p>
            <a:pPr marL="0" indent="0">
              <a:buNone/>
            </a:pPr>
            <a:endParaRPr lang="en-CA" dirty="0"/>
          </a:p>
        </p:txBody>
      </p:sp>
      <p:sp>
        <p:nvSpPr>
          <p:cNvPr id="2" name="Rectangle 1">
            <a:extLst>
              <a:ext uri="{FF2B5EF4-FFF2-40B4-BE49-F238E27FC236}">
                <a16:creationId xmlns:a16="http://schemas.microsoft.com/office/drawing/2014/main" id="{CB9A05E7-2CCE-7449-ADAE-DB1D7511316B}"/>
              </a:ext>
            </a:extLst>
          </p:cNvPr>
          <p:cNvSpPr/>
          <p:nvPr/>
        </p:nvSpPr>
        <p:spPr>
          <a:xfrm>
            <a:off x="909518" y="4051696"/>
            <a:ext cx="1621149" cy="646331"/>
          </a:xfrm>
          <a:prstGeom prst="rect">
            <a:avLst/>
          </a:prstGeom>
        </p:spPr>
        <p:txBody>
          <a:bodyPr wrap="none">
            <a:spAutoFit/>
          </a:bodyPr>
          <a:lstStyle/>
          <a:p>
            <a:r>
              <a:rPr lang="en-US" b="1" i="1" dirty="0">
                <a:solidFill>
                  <a:srgbClr val="C00000"/>
                </a:solidFill>
                <a:latin typeface="Helvetica" pitchFamily="2" charset="0"/>
                <a:cs typeface="Calibri"/>
              </a:rPr>
              <a:t>Learning on</a:t>
            </a:r>
          </a:p>
          <a:p>
            <a:r>
              <a:rPr lang="en-US" b="1" i="1" dirty="0">
                <a:solidFill>
                  <a:srgbClr val="C00000"/>
                </a:solidFill>
                <a:latin typeface="Helvetica" pitchFamily="2" charset="0"/>
                <a:cs typeface="Calibri"/>
              </a:rPr>
              <a:t>Training data</a:t>
            </a:r>
          </a:p>
        </p:txBody>
      </p:sp>
      <p:sp>
        <p:nvSpPr>
          <p:cNvPr id="3" name="Rectangle 2">
            <a:extLst>
              <a:ext uri="{FF2B5EF4-FFF2-40B4-BE49-F238E27FC236}">
                <a16:creationId xmlns:a16="http://schemas.microsoft.com/office/drawing/2014/main" id="{2EE959C9-8499-5941-A19C-8772752D4D21}"/>
              </a:ext>
            </a:extLst>
          </p:cNvPr>
          <p:cNvSpPr/>
          <p:nvPr/>
        </p:nvSpPr>
        <p:spPr>
          <a:xfrm>
            <a:off x="3563888" y="5538259"/>
            <a:ext cx="1659429" cy="646331"/>
          </a:xfrm>
          <a:prstGeom prst="rect">
            <a:avLst/>
          </a:prstGeom>
        </p:spPr>
        <p:txBody>
          <a:bodyPr wrap="none">
            <a:spAutoFit/>
          </a:bodyPr>
          <a:lstStyle/>
          <a:p>
            <a:r>
              <a:rPr lang="en-US" b="1" i="1" dirty="0">
                <a:solidFill>
                  <a:srgbClr val="C00000"/>
                </a:solidFill>
                <a:latin typeface="Helvetica" pitchFamily="2" charset="0"/>
                <a:cs typeface="Calibri"/>
              </a:rPr>
              <a:t>Predicting on</a:t>
            </a:r>
          </a:p>
          <a:p>
            <a:r>
              <a:rPr lang="en-US" b="1" i="1" dirty="0">
                <a:solidFill>
                  <a:srgbClr val="C00000"/>
                </a:solidFill>
                <a:latin typeface="Helvetica" pitchFamily="2" charset="0"/>
                <a:cs typeface="Calibri"/>
              </a:rPr>
              <a:t>Testing data</a:t>
            </a:r>
          </a:p>
        </p:txBody>
      </p:sp>
    </p:spTree>
    <p:extLst>
      <p:ext uri="{BB962C8B-B14F-4D97-AF65-F5344CB8AC3E}">
        <p14:creationId xmlns:p14="http://schemas.microsoft.com/office/powerpoint/2010/main" val="309527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Graphic spid="8" grpId="0">
        <p:bldAsOne/>
      </p:bldGraphic>
      <p:bldP spid="9" grpId="0" animBg="1"/>
      <p:bldP spid="10" grpId="0" animBg="1"/>
      <p:bldP spid="11" grpId="0" animBg="1"/>
      <p:bldP spid="12" grpId="0" animBg="1"/>
      <p:bldP spid="13" grpId="0" animBg="1"/>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8191822" cy="4351338"/>
          </a:xfrm>
        </p:spPr>
        <p:txBody>
          <a:bodyPr>
            <a:normAutofit/>
          </a:bodyPr>
          <a:lstStyle/>
          <a:p>
            <a:pPr>
              <a:lnSpc>
                <a:spcPct val="170000"/>
              </a:lnSpc>
            </a:pPr>
            <a:r>
              <a:rPr lang="en-US" sz="2000" b="1" dirty="0">
                <a:solidFill>
                  <a:srgbClr val="C00000"/>
                </a:solidFill>
                <a:latin typeface="Helvetica" pitchFamily="2" charset="0"/>
                <a:cs typeface="Calibri"/>
              </a:rPr>
              <a:t>Main idea</a:t>
            </a:r>
            <a:r>
              <a:rPr lang="en-US" sz="2000" dirty="0">
                <a:latin typeface="Helvetica" pitchFamily="2" charset="0"/>
                <a:cs typeface="Calibri"/>
              </a:rPr>
              <a:t>: Divide space into regions using a tree structure</a:t>
            </a:r>
          </a:p>
          <a:p>
            <a:pPr lvl="1">
              <a:lnSpc>
                <a:spcPct val="170000"/>
              </a:lnSpc>
            </a:pPr>
            <a:r>
              <a:rPr lang="en-US" sz="1800" dirty="0">
                <a:latin typeface="Helvetica" pitchFamily="2" charset="0"/>
                <a:cs typeface="Calibri"/>
              </a:rPr>
              <a:t>Classification tasks: class label</a:t>
            </a:r>
          </a:p>
          <a:p>
            <a:pPr lvl="1">
              <a:lnSpc>
                <a:spcPct val="170000"/>
              </a:lnSpc>
            </a:pPr>
            <a:r>
              <a:rPr lang="en-US" sz="1800" dirty="0">
                <a:latin typeface="Helvetica" pitchFamily="2" charset="0"/>
                <a:cs typeface="Calibri"/>
              </a:rPr>
              <a:t>Regression tasks: real scalar</a:t>
            </a:r>
          </a:p>
          <a:p>
            <a:pPr>
              <a:lnSpc>
                <a:spcPct val="170000"/>
              </a:lnSpc>
            </a:pPr>
            <a:r>
              <a:rPr lang="en-US" sz="2000" b="1" dirty="0">
                <a:solidFill>
                  <a:srgbClr val="C00000"/>
                </a:solidFill>
                <a:latin typeface="Helvetica" pitchFamily="2" charset="0"/>
                <a:cs typeface="Calibri"/>
              </a:rPr>
              <a:t>Motivations:</a:t>
            </a:r>
          </a:p>
          <a:p>
            <a:pPr marL="971550" lvl="1" indent="-514350">
              <a:buFont typeface="+mj-lt"/>
              <a:buAutoNum type="arabicPeriod"/>
            </a:pPr>
            <a:r>
              <a:rPr lang="en-CA" sz="1600" dirty="0">
                <a:latin typeface="Helvetica" pitchFamily="2" charset="0"/>
              </a:rPr>
              <a:t>Handling of categorical variables.</a:t>
            </a:r>
          </a:p>
          <a:p>
            <a:pPr marL="971550" lvl="1" indent="-514350">
              <a:buFont typeface="+mj-lt"/>
              <a:buAutoNum type="arabicPeriod"/>
            </a:pPr>
            <a:r>
              <a:rPr lang="en-CA" sz="1600" dirty="0">
                <a:latin typeface="Helvetica" pitchFamily="2" charset="0"/>
              </a:rPr>
              <a:t>Handling of missing values and unknown values.</a:t>
            </a:r>
          </a:p>
          <a:p>
            <a:pPr marL="971550" lvl="1" indent="-514350">
              <a:buFont typeface="+mj-lt"/>
              <a:buAutoNum type="arabicPeriod"/>
            </a:pPr>
            <a:r>
              <a:rPr lang="en-CA" sz="1600" dirty="0">
                <a:latin typeface="Helvetica" pitchFamily="2" charset="0"/>
              </a:rPr>
              <a:t>Detection of non-linear relationships.</a:t>
            </a:r>
          </a:p>
          <a:p>
            <a:pPr marL="971550" lvl="1" indent="-514350">
              <a:buFont typeface="+mj-lt"/>
              <a:buAutoNum type="arabicPeriod"/>
            </a:pPr>
            <a:r>
              <a:rPr lang="en-CA" sz="1600" dirty="0">
                <a:latin typeface="Helvetica" pitchFamily="2" charset="0"/>
              </a:rPr>
              <a:t>Visualization and interpretation in decision trees</a:t>
            </a:r>
            <a:r>
              <a:rPr lang="en-CA" sz="1600" dirty="0"/>
              <a:t>.</a:t>
            </a:r>
          </a:p>
          <a:p>
            <a:pPr>
              <a:lnSpc>
                <a:spcPct val="170000"/>
              </a:lnSpc>
            </a:pPr>
            <a:endParaRPr lang="en-US" sz="2000" dirty="0">
              <a:latin typeface="Helvetica" pitchFamily="2" charset="0"/>
              <a:cs typeface="Calibri"/>
            </a:endParaRPr>
          </a:p>
        </p:txBody>
      </p:sp>
      <p:sp>
        <p:nvSpPr>
          <p:cNvPr id="5" name="Title 4">
            <a:extLst>
              <a:ext uri="{FF2B5EF4-FFF2-40B4-BE49-F238E27FC236}">
                <a16:creationId xmlns:a16="http://schemas.microsoft.com/office/drawing/2014/main" id="{91FE7DDD-269B-034D-959E-E1B8F427FBCF}"/>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0844534E-C4B2-154D-991E-F30284AAA1D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Decision Trees (DTs)</a:t>
            </a:r>
          </a:p>
        </p:txBody>
      </p:sp>
    </p:spTree>
    <p:extLst>
      <p:ext uri="{BB962C8B-B14F-4D97-AF65-F5344CB8AC3E}">
        <p14:creationId xmlns:p14="http://schemas.microsoft.com/office/powerpoint/2010/main" val="3028309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pPr marL="457200" lvl="1" indent="0">
              <a:buNone/>
            </a:pPr>
            <a:endParaRPr lang="en-CA" dirty="0"/>
          </a:p>
          <a:p>
            <a:endParaRPr lang="en-CA" dirty="0"/>
          </a:p>
          <a:p>
            <a:endParaRPr lang="en-CA" dirty="0"/>
          </a:p>
        </p:txBody>
      </p:sp>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Tree>
    <p:extLst>
      <p:ext uri="{BB962C8B-B14F-4D97-AF65-F5344CB8AC3E}">
        <p14:creationId xmlns:p14="http://schemas.microsoft.com/office/powerpoint/2010/main" val="83342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3685738" y="3480826"/>
            <a:ext cx="538676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3431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3765233" y="3743436"/>
            <a:ext cx="538676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7721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6231632" y="3717032"/>
            <a:ext cx="2844316" cy="2764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C0842E5-01E0-3744-8DAC-FFDACA223937}"/>
              </a:ext>
            </a:extLst>
          </p:cNvPr>
          <p:cNvSpPr/>
          <p:nvPr/>
        </p:nvSpPr>
        <p:spPr>
          <a:xfrm>
            <a:off x="3682290" y="4221088"/>
            <a:ext cx="4198630" cy="2304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8200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type="body" sz="quarter" idx="10"/>
          </p:nvPr>
        </p:nvSpPr>
        <p:spPr>
          <a:xfrm>
            <a:off x="242629" y="2204864"/>
            <a:ext cx="8658742" cy="4464496"/>
          </a:xfrm>
        </p:spPr>
        <p:txBody>
          <a:bodyPr>
            <a:noAutofit/>
          </a:bodyPr>
          <a:lstStyle/>
          <a:p>
            <a:pPr>
              <a:lnSpc>
                <a:spcPct val="170000"/>
              </a:lnSpc>
            </a:pPr>
            <a:r>
              <a:rPr lang="en-US" sz="2000" dirty="0">
                <a:latin typeface="Helvetica" pitchFamily="2" charset="0"/>
                <a:cs typeface="Calibri"/>
              </a:rPr>
              <a:t>Abdelrahman Ayad</a:t>
            </a:r>
          </a:p>
          <a:p>
            <a:pPr>
              <a:lnSpc>
                <a:spcPct val="170000"/>
              </a:lnSpc>
            </a:pPr>
            <a:r>
              <a:rPr lang="en-US" sz="2000" dirty="0">
                <a:latin typeface="Helvetica" pitchFamily="2" charset="0"/>
                <a:cs typeface="Calibri"/>
              </a:rPr>
              <a:t>PhD student – ECE department McGill University</a:t>
            </a:r>
          </a:p>
          <a:p>
            <a:pPr>
              <a:lnSpc>
                <a:spcPct val="170000"/>
              </a:lnSpc>
            </a:pPr>
            <a:r>
              <a:rPr lang="en-US" sz="2000" dirty="0">
                <a:latin typeface="Helvetica" pitchFamily="2" charset="0"/>
                <a:cs typeface="Calibri"/>
              </a:rPr>
              <a:t>Research area: modern power systems and energy systems modeling </a:t>
            </a:r>
          </a:p>
          <a:p>
            <a:pPr>
              <a:lnSpc>
                <a:spcPct val="170000"/>
              </a:lnSpc>
            </a:pPr>
            <a:r>
              <a:rPr lang="en-US" sz="2000" dirty="0">
                <a:latin typeface="Helvetica" pitchFamily="2" charset="0"/>
                <a:cs typeface="Calibri"/>
              </a:rPr>
              <a:t>Triathlon, skydiving, and reading</a:t>
            </a:r>
          </a:p>
        </p:txBody>
      </p:sp>
      <p:sp>
        <p:nvSpPr>
          <p:cNvPr id="2" name="Titre 1">
            <a:extLst>
              <a:ext uri="{FF2B5EF4-FFF2-40B4-BE49-F238E27FC236}">
                <a16:creationId xmlns:a16="http://schemas.microsoft.com/office/drawing/2014/main" id="{7D442A67-6808-B148-B650-0C3896F6C6CD}"/>
              </a:ext>
            </a:extLst>
          </p:cNvPr>
          <p:cNvSpPr>
            <a:spLocks noGrp="1"/>
          </p:cNvSpPr>
          <p:nvPr>
            <p:ph type="title" idx="4294967295"/>
          </p:nvPr>
        </p:nvSpPr>
        <p:spPr>
          <a:xfrm>
            <a:off x="179512" y="1124744"/>
            <a:ext cx="7886700" cy="1325563"/>
          </a:xfrm>
        </p:spPr>
        <p:txBody>
          <a:bodyPr>
            <a:normAutofit/>
          </a:bodyPr>
          <a:lstStyle/>
          <a:p>
            <a:r>
              <a:rPr lang="en-CA" sz="4000" b="1" dirty="0">
                <a:latin typeface="Helvetica" pitchFamily="2" charset="0"/>
              </a:rPr>
              <a:t>Personal Introduction</a:t>
            </a:r>
          </a:p>
        </p:txBody>
      </p:sp>
    </p:spTree>
    <p:extLst>
      <p:ext uri="{BB962C8B-B14F-4D97-AF65-F5344CB8AC3E}">
        <p14:creationId xmlns:p14="http://schemas.microsoft.com/office/powerpoint/2010/main" val="3945124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6231632" y="3717032"/>
            <a:ext cx="2844316" cy="2764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C0842E5-01E0-3744-8DAC-FFDACA223937}"/>
              </a:ext>
            </a:extLst>
          </p:cNvPr>
          <p:cNvSpPr/>
          <p:nvPr/>
        </p:nvSpPr>
        <p:spPr>
          <a:xfrm>
            <a:off x="5148064" y="4221088"/>
            <a:ext cx="2732856" cy="2304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9785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2" name="Rectangle 1">
            <a:extLst>
              <a:ext uri="{FF2B5EF4-FFF2-40B4-BE49-F238E27FC236}">
                <a16:creationId xmlns:a16="http://schemas.microsoft.com/office/drawing/2014/main" id="{6BB4716A-CBD0-1040-B4C8-BB3BF7CC439B}"/>
              </a:ext>
            </a:extLst>
          </p:cNvPr>
          <p:cNvSpPr/>
          <p:nvPr/>
        </p:nvSpPr>
        <p:spPr>
          <a:xfrm>
            <a:off x="6231632" y="3717032"/>
            <a:ext cx="2844316" cy="2764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C0842E5-01E0-3744-8DAC-FFDACA223937}"/>
              </a:ext>
            </a:extLst>
          </p:cNvPr>
          <p:cNvSpPr/>
          <p:nvPr/>
        </p:nvSpPr>
        <p:spPr>
          <a:xfrm>
            <a:off x="5148064" y="5013176"/>
            <a:ext cx="2732856"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68521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85A0B-4475-4142-B5D7-3E3717641C4C}"/>
              </a:ext>
            </a:extLst>
          </p:cNvPr>
          <p:cNvSpPr>
            <a:spLocks noGrp="1"/>
          </p:cNvSpPr>
          <p:nvPr>
            <p:ph sz="half" idx="1"/>
          </p:nvPr>
        </p:nvSpPr>
        <p:spPr>
          <a:xfrm>
            <a:off x="628650" y="1825625"/>
            <a:ext cx="8263830" cy="3835623"/>
          </a:xfrm>
        </p:spPr>
        <p:txBody>
          <a:bodyPr>
            <a:normAutofit/>
          </a:bodyPr>
          <a:lstStyle/>
          <a:p>
            <a:r>
              <a:rPr lang="en-US" sz="2400" dirty="0">
                <a:latin typeface="Helvetica" pitchFamily="2" charset="0"/>
              </a:rPr>
              <a:t>Intuitive way to classify objects</a:t>
            </a:r>
          </a:p>
          <a:p>
            <a:r>
              <a:rPr lang="en-US" sz="2400" dirty="0">
                <a:latin typeface="Helvetica" pitchFamily="2" charset="0"/>
              </a:rPr>
              <a:t>Series of questions</a:t>
            </a:r>
          </a:p>
          <a:p>
            <a:pPr lvl="1"/>
            <a:r>
              <a:rPr lang="en-US" sz="2000" dirty="0">
                <a:latin typeface="Helvetica" pitchFamily="2" charset="0"/>
              </a:rPr>
              <a:t>Split based on answer = threshold </a:t>
            </a:r>
          </a:p>
          <a:p>
            <a:r>
              <a:rPr lang="en-US" sz="2400" dirty="0">
                <a:latin typeface="Helvetica" pitchFamily="2" charset="0"/>
              </a:rPr>
              <a:t>E.g., classify animals</a:t>
            </a:r>
          </a:p>
          <a:p>
            <a:pPr marL="457200" lvl="1" indent="0">
              <a:buNone/>
            </a:pPr>
            <a:endParaRPr lang="en-CA" dirty="0"/>
          </a:p>
          <a:p>
            <a:endParaRPr lang="en-CA" dirty="0"/>
          </a:p>
          <a:p>
            <a:endParaRPr lang="en-CA" dirty="0"/>
          </a:p>
        </p:txBody>
      </p:sp>
      <p:pic>
        <p:nvPicPr>
          <p:cNvPr id="8" name="Picture 7" descr="Diagram&#10;&#10;Description automatically generated">
            <a:extLst>
              <a:ext uri="{FF2B5EF4-FFF2-40B4-BE49-F238E27FC236}">
                <a16:creationId xmlns:a16="http://schemas.microsoft.com/office/drawing/2014/main" id="{11D7273F-03DF-2443-ADD9-96FFA308B232}"/>
              </a:ext>
            </a:extLst>
          </p:cNvPr>
          <p:cNvPicPr>
            <a:picLocks noChangeAspect="1"/>
          </p:cNvPicPr>
          <p:nvPr/>
        </p:nvPicPr>
        <p:blipFill rotWithShape="1">
          <a:blip r:embed="rId2"/>
          <a:srcRect r="17873"/>
          <a:stretch/>
        </p:blipFill>
        <p:spPr>
          <a:xfrm>
            <a:off x="3865758" y="2996952"/>
            <a:ext cx="5026722" cy="2448272"/>
          </a:xfrm>
          <a:prstGeom prst="rect">
            <a:avLst/>
          </a:prstGeom>
        </p:spPr>
      </p:pic>
      <p:sp>
        <p:nvSpPr>
          <p:cNvPr id="5" name="Title 4">
            <a:extLst>
              <a:ext uri="{FF2B5EF4-FFF2-40B4-BE49-F238E27FC236}">
                <a16:creationId xmlns:a16="http://schemas.microsoft.com/office/drawing/2014/main" id="{8A4BC9C2-8C45-7647-92D5-43BC913A4D8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D41480E0-AA21-454F-9A39-6D4D944676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motivation</a:t>
            </a:r>
          </a:p>
        </p:txBody>
      </p:sp>
      <p:sp>
        <p:nvSpPr>
          <p:cNvPr id="9" name="Rectangle 8">
            <a:extLst>
              <a:ext uri="{FF2B5EF4-FFF2-40B4-BE49-F238E27FC236}">
                <a16:creationId xmlns:a16="http://schemas.microsoft.com/office/drawing/2014/main" id="{0C0842E5-01E0-3744-8DAC-FFDACA223937}"/>
              </a:ext>
            </a:extLst>
          </p:cNvPr>
          <p:cNvSpPr/>
          <p:nvPr/>
        </p:nvSpPr>
        <p:spPr>
          <a:xfrm>
            <a:off x="5148064" y="5013176"/>
            <a:ext cx="2732856"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04628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 bubble chart&#10;&#10;Description automatically generated">
            <a:extLst>
              <a:ext uri="{FF2B5EF4-FFF2-40B4-BE49-F238E27FC236}">
                <a16:creationId xmlns:a16="http://schemas.microsoft.com/office/drawing/2014/main" id="{89D264DE-A0A1-134E-8290-27271D61B56B}"/>
              </a:ext>
            </a:extLst>
          </p:cNvPr>
          <p:cNvPicPr>
            <a:picLocks noGrp="1" noChangeAspect="1"/>
          </p:cNvPicPr>
          <p:nvPr>
            <p:ph sz="half" idx="1"/>
          </p:nvPr>
        </p:nvPicPr>
        <p:blipFill rotWithShape="1">
          <a:blip r:embed="rId2"/>
          <a:srcRect l="12571" t="11234" r="9607" b="10943"/>
          <a:stretch/>
        </p:blipFill>
        <p:spPr>
          <a:xfrm>
            <a:off x="4922497" y="2738338"/>
            <a:ext cx="3600400" cy="2400267"/>
          </a:xfrm>
        </p:spPr>
      </p:pic>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5BA89BCF-3624-D04A-91C9-A96C897A5624}"/>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37" name="Rectangle 36">
                <a:extLst>
                  <a:ext uri="{FF2B5EF4-FFF2-40B4-BE49-F238E27FC236}">
                    <a16:creationId xmlns:a16="http://schemas.microsoft.com/office/drawing/2014/main" id="{5BA89BCF-3624-D04A-91C9-A96C897A5624}"/>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F5C1033-202B-494A-BB3B-4F54D56CCD9E}"/>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38" name="Rectangle 37">
                <a:extLst>
                  <a:ext uri="{FF2B5EF4-FFF2-40B4-BE49-F238E27FC236}">
                    <a16:creationId xmlns:a16="http://schemas.microsoft.com/office/drawing/2014/main" id="{6F5C1033-202B-494A-BB3B-4F54D56CCD9E}"/>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4"/>
                <a:stretch>
                  <a:fillRect/>
                </a:stretch>
              </a:blipFill>
            </p:spPr>
            <p:txBody>
              <a:bodyPr/>
              <a:lstStyle/>
              <a:p>
                <a:r>
                  <a:rPr lang="en-CA">
                    <a:noFill/>
                  </a:rPr>
                  <a:t> </a:t>
                </a:r>
              </a:p>
            </p:txBody>
          </p:sp>
        </mc:Fallback>
      </mc:AlternateContent>
      <p:sp>
        <p:nvSpPr>
          <p:cNvPr id="3" name="Title 2">
            <a:extLst>
              <a:ext uri="{FF2B5EF4-FFF2-40B4-BE49-F238E27FC236}">
                <a16:creationId xmlns:a16="http://schemas.microsoft.com/office/drawing/2014/main" id="{2134FD59-6FE5-0C4A-BC40-B11C9D4DDD6B}"/>
              </a:ext>
            </a:extLst>
          </p:cNvPr>
          <p:cNvSpPr>
            <a:spLocks noGrp="1"/>
          </p:cNvSpPr>
          <p:nvPr>
            <p:ph type="title"/>
          </p:nvPr>
        </p:nvSpPr>
        <p:spPr/>
        <p:txBody>
          <a:bodyPr/>
          <a:lstStyle/>
          <a:p>
            <a:endParaRPr lang="en-CA"/>
          </a:p>
        </p:txBody>
      </p:sp>
      <p:sp>
        <p:nvSpPr>
          <p:cNvPr id="14" name="Titre 1">
            <a:extLst>
              <a:ext uri="{FF2B5EF4-FFF2-40B4-BE49-F238E27FC236}">
                <a16:creationId xmlns:a16="http://schemas.microsoft.com/office/drawing/2014/main" id="{9DE0C489-9B9B-C84F-AC5B-2084B7E626CB}"/>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mc:AlternateContent xmlns:mc="http://schemas.openxmlformats.org/markup-compatibility/2006" xmlns:a14="http://schemas.microsoft.com/office/drawing/2010/main">
        <mc:Choice Requires="a14">
          <p:sp>
            <p:nvSpPr>
              <p:cNvPr id="13" name="Espace réservé du contenu 2">
                <a:extLst>
                  <a:ext uri="{FF2B5EF4-FFF2-40B4-BE49-F238E27FC236}">
                    <a16:creationId xmlns:a16="http://schemas.microsoft.com/office/drawing/2014/main" id="{75EA2828-F4C3-5A43-97FE-4ADFCAE7D4E2}"/>
                  </a:ext>
                </a:extLst>
              </p:cNvPr>
              <p:cNvSpPr txBox="1">
                <a:spLocks/>
              </p:cNvSpPr>
              <p:nvPr/>
            </p:nvSpPr>
            <p:spPr>
              <a:xfrm>
                <a:off x="356334" y="1916832"/>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dirty="0"/>
                  <a:t>Classify four types of data points</a:t>
                </a:r>
              </a:p>
              <a:p>
                <a:r>
                  <a:rPr lang="en-CA" sz="2400" i="1" dirty="0"/>
                  <a:t>4 Labels</a:t>
                </a:r>
              </a:p>
              <a:p>
                <a:pPr lvl="1"/>
                <a:r>
                  <a:rPr lang="en-CA" sz="2000" i="1" dirty="0"/>
                  <a:t>Y</a:t>
                </a:r>
                <a:r>
                  <a:rPr lang="en-CA" sz="2000" dirty="0"/>
                  <a:t> = {yellow, green, blue, purple}</a:t>
                </a:r>
              </a:p>
              <a:p>
                <a:r>
                  <a:rPr lang="en-CA" sz="2400" dirty="0"/>
                  <a:t>2 Features</a:t>
                </a:r>
              </a:p>
              <a:p>
                <a:pPr lvl="1"/>
                <a:r>
                  <a:rPr lang="en-CA" sz="2000" dirty="0"/>
                  <a:t>X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CA"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CA" sz="2000" dirty="0"/>
              </a:p>
              <a:p>
                <a:pPr marL="0" indent="0">
                  <a:buFont typeface="Arial" panose="020B0604020202020204" pitchFamily="34" charset="0"/>
                  <a:buNone/>
                </a:pPr>
                <a:endParaRPr lang="en-CA" sz="2400" dirty="0"/>
              </a:p>
            </p:txBody>
          </p:sp>
        </mc:Choice>
        <mc:Fallback xmlns="">
          <p:sp>
            <p:nvSpPr>
              <p:cNvPr id="13" name="Espace réservé du contenu 2">
                <a:extLst>
                  <a:ext uri="{FF2B5EF4-FFF2-40B4-BE49-F238E27FC236}">
                    <a16:creationId xmlns:a16="http://schemas.microsoft.com/office/drawing/2014/main" id="{75EA2828-F4C3-5A43-97FE-4ADFCAE7D4E2}"/>
                  </a:ext>
                </a:extLst>
              </p:cNvPr>
              <p:cNvSpPr txBox="1">
                <a:spLocks noRot="1" noChangeAspect="1" noMove="1" noResize="1" noEditPoints="1" noAdjustHandles="1" noChangeArrowheads="1" noChangeShapeType="1" noTextEdit="1"/>
              </p:cNvSpPr>
              <p:nvPr/>
            </p:nvSpPr>
            <p:spPr>
              <a:xfrm>
                <a:off x="356334" y="1916832"/>
                <a:ext cx="7886700" cy="4351338"/>
              </a:xfrm>
              <a:prstGeom prst="rect">
                <a:avLst/>
              </a:prstGeom>
              <a:blipFill>
                <a:blip r:embed="rId5"/>
                <a:stretch>
                  <a:fillRect l="-965" t="-1744"/>
                </a:stretch>
              </a:blipFill>
            </p:spPr>
            <p:txBody>
              <a:bodyPr/>
              <a:lstStyle/>
              <a:p>
                <a:r>
                  <a:rPr lang="en-CA">
                    <a:noFill/>
                  </a:rPr>
                  <a:t> </a:t>
                </a:r>
              </a:p>
            </p:txBody>
          </p:sp>
        </mc:Fallback>
      </mc:AlternateContent>
    </p:spTree>
    <p:extLst>
      <p:ext uri="{BB962C8B-B14F-4D97-AF65-F5344CB8AC3E}">
        <p14:creationId xmlns:p14="http://schemas.microsoft.com/office/powerpoint/2010/main" val="2496359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 bubble chart&#10;&#10;Description automatically generated">
            <a:extLst>
              <a:ext uri="{FF2B5EF4-FFF2-40B4-BE49-F238E27FC236}">
                <a16:creationId xmlns:a16="http://schemas.microsoft.com/office/drawing/2014/main" id="{89D264DE-A0A1-134E-8290-27271D61B56B}"/>
              </a:ext>
            </a:extLst>
          </p:cNvPr>
          <p:cNvPicPr>
            <a:picLocks noGrp="1" noChangeAspect="1"/>
          </p:cNvPicPr>
          <p:nvPr>
            <p:ph sz="half" idx="1"/>
          </p:nvPr>
        </p:nvPicPr>
        <p:blipFill rotWithShape="1">
          <a:blip r:embed="rId2"/>
          <a:srcRect l="12571" t="11234" r="9607" b="10943"/>
          <a:stretch/>
        </p:blipFill>
        <p:spPr>
          <a:xfrm>
            <a:off x="4922497" y="2738338"/>
            <a:ext cx="3600400" cy="2400267"/>
          </a:xfrm>
        </p:spPr>
      </p:pic>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5BA89BCF-3624-D04A-91C9-A96C897A5624}"/>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37" name="Rectangle 36">
                <a:extLst>
                  <a:ext uri="{FF2B5EF4-FFF2-40B4-BE49-F238E27FC236}">
                    <a16:creationId xmlns:a16="http://schemas.microsoft.com/office/drawing/2014/main" id="{5BA89BCF-3624-D04A-91C9-A96C897A5624}"/>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F5C1033-202B-494A-BB3B-4F54D56CCD9E}"/>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38" name="Rectangle 37">
                <a:extLst>
                  <a:ext uri="{FF2B5EF4-FFF2-40B4-BE49-F238E27FC236}">
                    <a16:creationId xmlns:a16="http://schemas.microsoft.com/office/drawing/2014/main" id="{6F5C1033-202B-494A-BB3B-4F54D56CCD9E}"/>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E50E51E0-9966-A84C-958F-063008E6513E}"/>
                  </a:ext>
                </a:extLst>
              </p:cNvPr>
              <p:cNvSpPr/>
              <p:nvPr/>
            </p:nvSpPr>
            <p:spPr>
              <a:xfrm>
                <a:off x="4482507" y="3304448"/>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E50E51E0-9966-A84C-958F-063008E6513E}"/>
                  </a:ext>
                </a:extLst>
              </p:cNvPr>
              <p:cNvSpPr>
                <a:spLocks noRot="1" noChangeAspect="1" noMove="1" noResize="1" noEditPoints="1" noAdjustHandles="1" noChangeArrowheads="1" noChangeShapeType="1" noTextEdit="1"/>
              </p:cNvSpPr>
              <p:nvPr/>
            </p:nvSpPr>
            <p:spPr>
              <a:xfrm>
                <a:off x="4482507" y="3304448"/>
                <a:ext cx="461280" cy="369332"/>
              </a:xfrm>
              <a:prstGeom prst="rect">
                <a:avLst/>
              </a:prstGeom>
              <a:blipFill>
                <a:blip r:embed="rId5"/>
                <a:stretch>
                  <a:fillRect/>
                </a:stretch>
              </a:blipFill>
            </p:spPr>
            <p:txBody>
              <a:bodyPr/>
              <a:lstStyle/>
              <a:p>
                <a:r>
                  <a:rPr lang="en-CA">
                    <a:noFill/>
                  </a:rPr>
                  <a:t> </a:t>
                </a:r>
              </a:p>
            </p:txBody>
          </p:sp>
        </mc:Fallback>
      </mc:AlternateContent>
      <p:sp>
        <p:nvSpPr>
          <p:cNvPr id="45" name="Oval 44">
            <a:extLst>
              <a:ext uri="{FF2B5EF4-FFF2-40B4-BE49-F238E27FC236}">
                <a16:creationId xmlns:a16="http://schemas.microsoft.com/office/drawing/2014/main" id="{4D2538ED-7E1A-EB4E-8FB9-F82EAED0B459}"/>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9B5D7DA-C8D3-1544-AEC0-CCC796824C56}"/>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xmlns="">
          <p:sp>
            <p:nvSpPr>
              <p:cNvPr id="47" name="Rectangle 46">
                <a:extLst>
                  <a:ext uri="{FF2B5EF4-FFF2-40B4-BE49-F238E27FC236}">
                    <a16:creationId xmlns:a16="http://schemas.microsoft.com/office/drawing/2014/main" id="{89B5D7DA-C8D3-1544-AEC0-CCC796824C56}"/>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6"/>
                <a:stretch>
                  <a:fillRect/>
                </a:stretch>
              </a:blipFill>
            </p:spPr>
            <p:txBody>
              <a:bodyPr/>
              <a:lstStyle/>
              <a:p>
                <a:r>
                  <a:rPr lang="en-CA">
                    <a:noFill/>
                  </a:rPr>
                  <a:t> </a:t>
                </a:r>
              </a:p>
            </p:txBody>
          </p:sp>
        </mc:Fallback>
      </mc:AlternateContent>
      <p:sp>
        <p:nvSpPr>
          <p:cNvPr id="3" name="Title 2">
            <a:extLst>
              <a:ext uri="{FF2B5EF4-FFF2-40B4-BE49-F238E27FC236}">
                <a16:creationId xmlns:a16="http://schemas.microsoft.com/office/drawing/2014/main" id="{2134FD59-6FE5-0C4A-BC40-B11C9D4DDD6B}"/>
              </a:ext>
            </a:extLst>
          </p:cNvPr>
          <p:cNvSpPr>
            <a:spLocks noGrp="1"/>
          </p:cNvSpPr>
          <p:nvPr>
            <p:ph type="title"/>
          </p:nvPr>
        </p:nvSpPr>
        <p:spPr/>
        <p:txBody>
          <a:bodyPr/>
          <a:lstStyle/>
          <a:p>
            <a:endParaRPr lang="en-CA"/>
          </a:p>
        </p:txBody>
      </p:sp>
      <p:sp>
        <p:nvSpPr>
          <p:cNvPr id="14" name="Titre 1">
            <a:extLst>
              <a:ext uri="{FF2B5EF4-FFF2-40B4-BE49-F238E27FC236}">
                <a16:creationId xmlns:a16="http://schemas.microsoft.com/office/drawing/2014/main" id="{9DE0C489-9B9B-C84F-AC5B-2084B7E626CB}"/>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399059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animBg="1"/>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 bubble chart&#10;&#10;Description automatically generated">
            <a:extLst>
              <a:ext uri="{FF2B5EF4-FFF2-40B4-BE49-F238E27FC236}">
                <a16:creationId xmlns:a16="http://schemas.microsoft.com/office/drawing/2014/main" id="{89D264DE-A0A1-134E-8290-27271D61B56B}"/>
              </a:ext>
            </a:extLst>
          </p:cNvPr>
          <p:cNvPicPr>
            <a:picLocks noGrp="1" noChangeAspect="1"/>
          </p:cNvPicPr>
          <p:nvPr>
            <p:ph sz="half" idx="1"/>
          </p:nvPr>
        </p:nvPicPr>
        <p:blipFill rotWithShape="1">
          <a:blip r:embed="rId2"/>
          <a:srcRect l="12571" t="11234" r="9607" b="10943"/>
          <a:stretch/>
        </p:blipFill>
        <p:spPr>
          <a:xfrm>
            <a:off x="4922497" y="2738338"/>
            <a:ext cx="3600400" cy="2400267"/>
          </a:xfrm>
        </p:spPr>
      </p:pic>
      <p:pic>
        <p:nvPicPr>
          <p:cNvPr id="7" name="Content Placeholder 6" descr="Chart, scatter chart&#10;&#10;Description automatically generated">
            <a:extLst>
              <a:ext uri="{FF2B5EF4-FFF2-40B4-BE49-F238E27FC236}">
                <a16:creationId xmlns:a16="http://schemas.microsoft.com/office/drawing/2014/main" id="{33E30660-7503-6D4E-89E9-52B60DC32ECC}"/>
              </a:ext>
            </a:extLst>
          </p:cNvPr>
          <p:cNvPicPr>
            <a:picLocks noGrp="1" noChangeAspect="1"/>
          </p:cNvPicPr>
          <p:nvPr>
            <p:ph sz="half" idx="2"/>
          </p:nvPr>
        </p:nvPicPr>
        <p:blipFill rotWithShape="1">
          <a:blip r:embed="rId3"/>
          <a:srcRect l="12718" r="9459" b="12581"/>
          <a:stretch/>
        </p:blipFill>
        <p:spPr>
          <a:xfrm>
            <a:off x="4922496" y="2397782"/>
            <a:ext cx="3592854" cy="2690608"/>
          </a:xfrm>
        </p:spPr>
      </p:pic>
      <p:grpSp>
        <p:nvGrpSpPr>
          <p:cNvPr id="16" name="Group 15">
            <a:extLst>
              <a:ext uri="{FF2B5EF4-FFF2-40B4-BE49-F238E27FC236}">
                <a16:creationId xmlns:a16="http://schemas.microsoft.com/office/drawing/2014/main" id="{ADD470D7-6FD6-B649-9C79-06122F90B9B6}"/>
              </a:ext>
            </a:extLst>
          </p:cNvPr>
          <p:cNvGrpSpPr/>
          <p:nvPr/>
        </p:nvGrpSpPr>
        <p:grpSpPr>
          <a:xfrm>
            <a:off x="4880250" y="2626516"/>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E5E4532-F217-6B49-BDC8-E21B6A043284}"/>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32" name="Rectangle 31">
                <a:extLst>
                  <a:ext uri="{FF2B5EF4-FFF2-40B4-BE49-F238E27FC236}">
                    <a16:creationId xmlns:a16="http://schemas.microsoft.com/office/drawing/2014/main" id="{DE5E4532-F217-6B49-BDC8-E21B6A043284}"/>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56929BC8-4B11-BB42-A97F-690F02B441C9}"/>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0" smtClean="0">
                              <a:latin typeface="Cambria Math" panose="02040503050406030204" pitchFamily="18" charset="0"/>
                            </a:rPr>
                            <m:t>1</m:t>
                          </m:r>
                        </m:sub>
                      </m:sSub>
                    </m:oMath>
                  </m:oMathPara>
                </a14:m>
                <a:endParaRPr lang="en-CA" dirty="0"/>
              </a:p>
            </p:txBody>
          </p:sp>
        </mc:Choice>
        <mc:Fallback xmlns="">
          <p:sp>
            <p:nvSpPr>
              <p:cNvPr id="33" name="Rectangle 32">
                <a:extLst>
                  <a:ext uri="{FF2B5EF4-FFF2-40B4-BE49-F238E27FC236}">
                    <a16:creationId xmlns:a16="http://schemas.microsoft.com/office/drawing/2014/main" id="{56929BC8-4B11-BB42-A97F-690F02B441C9}"/>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1E115BA-A3BE-5D43-AF4D-90A3E56CA6B7}"/>
                  </a:ext>
                </a:extLst>
              </p:cNvPr>
              <p:cNvSpPr/>
              <p:nvPr/>
            </p:nvSpPr>
            <p:spPr>
              <a:xfrm>
                <a:off x="4423477" y="3336137"/>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34" name="Rectangle 33">
                <a:extLst>
                  <a:ext uri="{FF2B5EF4-FFF2-40B4-BE49-F238E27FC236}">
                    <a16:creationId xmlns:a16="http://schemas.microsoft.com/office/drawing/2014/main" id="{B1E115BA-A3BE-5D43-AF4D-90A3E56CA6B7}"/>
                  </a:ext>
                </a:extLst>
              </p:cNvPr>
              <p:cNvSpPr>
                <a:spLocks noRot="1" noChangeAspect="1" noMove="1" noResize="1" noEditPoints="1" noAdjustHandles="1" noChangeArrowheads="1" noChangeShapeType="1" noTextEdit="1"/>
              </p:cNvSpPr>
              <p:nvPr/>
            </p:nvSpPr>
            <p:spPr>
              <a:xfrm>
                <a:off x="4423477" y="3336137"/>
                <a:ext cx="461280" cy="369332"/>
              </a:xfrm>
              <a:prstGeom prst="rect">
                <a:avLst/>
              </a:prstGeom>
              <a:blipFill>
                <a:blip r:embed="rId6"/>
                <a:stretch>
                  <a:fillRect/>
                </a:stretch>
              </a:blipFill>
            </p:spPr>
            <p:txBody>
              <a:bodyPr/>
              <a:lstStyle/>
              <a:p>
                <a:r>
                  <a:rPr lang="en-CA">
                    <a:noFill/>
                  </a:rPr>
                  <a:t> </a:t>
                </a:r>
              </a:p>
            </p:txBody>
          </p:sp>
        </mc:Fallback>
      </mc:AlternateContent>
      <p:cxnSp>
        <p:nvCxnSpPr>
          <p:cNvPr id="36" name="Straight Connector 35">
            <a:extLst>
              <a:ext uri="{FF2B5EF4-FFF2-40B4-BE49-F238E27FC236}">
                <a16:creationId xmlns:a16="http://schemas.microsoft.com/office/drawing/2014/main" id="{497824CD-EEAD-6541-A235-0F6507BB4220}"/>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DBD15B-A9B7-194E-8904-7FF430DFAB41}"/>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6A8920F6-8778-F144-8B42-72574BD2EC1B}"/>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6518FC4-37C1-5640-8400-C9DFCF82FC84}"/>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42" name="Rectangle 41">
                <a:extLst>
                  <a:ext uri="{FF2B5EF4-FFF2-40B4-BE49-F238E27FC236}">
                    <a16:creationId xmlns:a16="http://schemas.microsoft.com/office/drawing/2014/main" id="{46518FC4-37C1-5640-8400-C9DFCF82FC84}"/>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7"/>
                <a:stretch>
                  <a:fillRect/>
                </a:stretch>
              </a:blipFill>
            </p:spPr>
            <p:txBody>
              <a:bodyPr/>
              <a:lstStyle/>
              <a:p>
                <a:r>
                  <a:rPr lang="en-CA">
                    <a:noFill/>
                  </a:rPr>
                  <a:t> </a:t>
                </a:r>
              </a:p>
            </p:txBody>
          </p:sp>
        </mc:Fallback>
      </mc:AlternateContent>
      <p:sp>
        <p:nvSpPr>
          <p:cNvPr id="43" name="Oval 42">
            <a:extLst>
              <a:ext uri="{FF2B5EF4-FFF2-40B4-BE49-F238E27FC236}">
                <a16:creationId xmlns:a16="http://schemas.microsoft.com/office/drawing/2014/main" id="{E58B2F3F-F5E4-5D49-B91D-6121307D89CC}"/>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TextBox 44">
            <a:extLst>
              <a:ext uri="{FF2B5EF4-FFF2-40B4-BE49-F238E27FC236}">
                <a16:creationId xmlns:a16="http://schemas.microsoft.com/office/drawing/2014/main" id="{704068F5-0AF7-3D46-8998-B01AC90FEC64}"/>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280284AF-4144-1A4E-888E-D494211A2798}"/>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61" name="Rectangle 60">
                <a:extLst>
                  <a:ext uri="{FF2B5EF4-FFF2-40B4-BE49-F238E27FC236}">
                    <a16:creationId xmlns:a16="http://schemas.microsoft.com/office/drawing/2014/main" id="{280284AF-4144-1A4E-888E-D494211A2798}"/>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11D4CA0F-860F-1645-B574-BAD0640B794E}"/>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xmlns="">
          <p:sp>
            <p:nvSpPr>
              <p:cNvPr id="62" name="Rectangle 61">
                <a:extLst>
                  <a:ext uri="{FF2B5EF4-FFF2-40B4-BE49-F238E27FC236}">
                    <a16:creationId xmlns:a16="http://schemas.microsoft.com/office/drawing/2014/main" id="{11D4CA0F-860F-1645-B574-BAD0640B794E}"/>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9"/>
                <a:stretch>
                  <a:fillRect/>
                </a:stretch>
              </a:blipFill>
            </p:spPr>
            <p:txBody>
              <a:bodyPr/>
              <a:lstStyle/>
              <a:p>
                <a:r>
                  <a:rPr lang="en-CA">
                    <a:noFill/>
                  </a:rPr>
                  <a:t> </a:t>
                </a:r>
              </a:p>
            </p:txBody>
          </p:sp>
        </mc:Fallback>
      </mc:AlternateContent>
      <p:sp>
        <p:nvSpPr>
          <p:cNvPr id="63" name="Oval 62">
            <a:extLst>
              <a:ext uri="{FF2B5EF4-FFF2-40B4-BE49-F238E27FC236}">
                <a16:creationId xmlns:a16="http://schemas.microsoft.com/office/drawing/2014/main" id="{8955A847-7C3E-B548-98CE-BC26A16ED25F}"/>
              </a:ext>
            </a:extLst>
          </p:cNvPr>
          <p:cNvSpPr/>
          <p:nvPr/>
        </p:nvSpPr>
        <p:spPr>
          <a:xfrm>
            <a:off x="1571848" y="2802289"/>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tle 2">
            <a:extLst>
              <a:ext uri="{FF2B5EF4-FFF2-40B4-BE49-F238E27FC236}">
                <a16:creationId xmlns:a16="http://schemas.microsoft.com/office/drawing/2014/main" id="{5BB094C5-095C-4F4A-B06D-863394E4D13E}"/>
              </a:ext>
            </a:extLst>
          </p:cNvPr>
          <p:cNvSpPr>
            <a:spLocks noGrp="1"/>
          </p:cNvSpPr>
          <p:nvPr>
            <p:ph type="title"/>
          </p:nvPr>
        </p:nvSpPr>
        <p:spPr/>
        <p:txBody>
          <a:bodyPr/>
          <a:lstStyle/>
          <a:p>
            <a:endParaRPr lang="en-CA"/>
          </a:p>
        </p:txBody>
      </p:sp>
      <p:sp>
        <p:nvSpPr>
          <p:cNvPr id="22" name="Titre 1">
            <a:extLst>
              <a:ext uri="{FF2B5EF4-FFF2-40B4-BE49-F238E27FC236}">
                <a16:creationId xmlns:a16="http://schemas.microsoft.com/office/drawing/2014/main" id="{B731269F-33FB-434E-9F85-E78571852AC8}"/>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35339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p:bldP spid="61" grpId="0"/>
      <p:bldP spid="62" grpId="0"/>
      <p:bldP spid="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6" name="Picture 5" descr="Chart, scatter chart&#10;&#10;Description automatically generated">
            <a:extLst>
              <a:ext uri="{FF2B5EF4-FFF2-40B4-BE49-F238E27FC236}">
                <a16:creationId xmlns:a16="http://schemas.microsoft.com/office/drawing/2014/main" id="{AE55155E-BCA5-2B45-9242-088FBFDCB9B0}"/>
              </a:ext>
            </a:extLst>
          </p:cNvPr>
          <p:cNvPicPr>
            <a:picLocks noChangeAspect="1"/>
          </p:cNvPicPr>
          <p:nvPr/>
        </p:nvPicPr>
        <p:blipFill rotWithShape="1">
          <a:blip r:embed="rId2"/>
          <a:srcRect l="12381" r="9921" b="12455"/>
          <a:stretch/>
        </p:blipFill>
        <p:spPr>
          <a:xfrm>
            <a:off x="4960449" y="2348880"/>
            <a:ext cx="3617362" cy="2717162"/>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34202D57-3A7A-E94C-BF46-06A274EA4DF7}"/>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33" name="Rectangle 32">
                <a:extLst>
                  <a:ext uri="{FF2B5EF4-FFF2-40B4-BE49-F238E27FC236}">
                    <a16:creationId xmlns:a16="http://schemas.microsoft.com/office/drawing/2014/main" id="{34202D57-3A7A-E94C-BF46-06A274EA4DF7}"/>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5EA8CE21-CD46-3E49-9A22-0AB5A3FD91DE}"/>
                  </a:ext>
                </a:extLst>
              </p:cNvPr>
              <p:cNvSpPr/>
              <p:nvPr/>
            </p:nvSpPr>
            <p:spPr>
              <a:xfrm>
                <a:off x="4444600" y="3314371"/>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34" name="Rectangle 33">
                <a:extLst>
                  <a:ext uri="{FF2B5EF4-FFF2-40B4-BE49-F238E27FC236}">
                    <a16:creationId xmlns:a16="http://schemas.microsoft.com/office/drawing/2014/main" id="{5EA8CE21-CD46-3E49-9A22-0AB5A3FD91DE}"/>
                  </a:ext>
                </a:extLst>
              </p:cNvPr>
              <p:cNvSpPr>
                <a:spLocks noRot="1" noChangeAspect="1" noMove="1" noResize="1" noEditPoints="1" noAdjustHandles="1" noChangeArrowheads="1" noChangeShapeType="1" noTextEdit="1"/>
              </p:cNvSpPr>
              <p:nvPr/>
            </p:nvSpPr>
            <p:spPr>
              <a:xfrm>
                <a:off x="4444600" y="3314371"/>
                <a:ext cx="461280"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845F53FA-E880-114B-A9A2-CBF2D7BBFD39}"/>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35" name="Rectangle 34">
                <a:extLst>
                  <a:ext uri="{FF2B5EF4-FFF2-40B4-BE49-F238E27FC236}">
                    <a16:creationId xmlns:a16="http://schemas.microsoft.com/office/drawing/2014/main" id="{845F53FA-E880-114B-A9A2-CBF2D7BBFD39}"/>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84E76F5-9749-1342-A5E8-66D8AA6BC54A}"/>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36" name="Rectangle 35">
                <a:extLst>
                  <a:ext uri="{FF2B5EF4-FFF2-40B4-BE49-F238E27FC236}">
                    <a16:creationId xmlns:a16="http://schemas.microsoft.com/office/drawing/2014/main" id="{384E76F5-9749-1342-A5E8-66D8AA6BC54A}"/>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6"/>
                <a:stretch>
                  <a:fillRect/>
                </a:stretch>
              </a:blipFill>
            </p:spPr>
            <p:txBody>
              <a:bodyPr/>
              <a:lstStyle/>
              <a:p>
                <a:r>
                  <a:rPr lang="en-CA">
                    <a:noFill/>
                  </a:rPr>
                  <a:t> </a:t>
                </a:r>
              </a:p>
            </p:txBody>
          </p:sp>
        </mc:Fallback>
      </mc:AlternateContent>
      <p:cxnSp>
        <p:nvCxnSpPr>
          <p:cNvPr id="37" name="Straight Connector 36">
            <a:extLst>
              <a:ext uri="{FF2B5EF4-FFF2-40B4-BE49-F238E27FC236}">
                <a16:creationId xmlns:a16="http://schemas.microsoft.com/office/drawing/2014/main" id="{7F2E5738-2B05-AD48-A293-E79B65C8320D}"/>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8DF0B0-AE51-7644-9E40-6B7943C26F03}"/>
              </a:ext>
            </a:extLst>
          </p:cNvPr>
          <p:cNvCxnSpPr>
            <a:cxnSpLocks/>
          </p:cNvCxnSpPr>
          <p:nvPr/>
        </p:nvCxnSpPr>
        <p:spPr>
          <a:xfrm>
            <a:off x="1676666" y="2849484"/>
            <a:ext cx="1001018" cy="16204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BA366E-12E8-484B-BC34-DDC60970D31F}"/>
              </a:ext>
            </a:extLst>
          </p:cNvPr>
          <p:cNvCxnSpPr>
            <a:cxnSpLocks/>
          </p:cNvCxnSpPr>
          <p:nvPr/>
        </p:nvCxnSpPr>
        <p:spPr>
          <a:xfrm flipH="1">
            <a:off x="836241" y="2914441"/>
            <a:ext cx="825332" cy="15554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6322F91-FAA6-B346-A1BF-5B199538B970}"/>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78528F8-5D4F-4D48-966A-CAC55C923ABD}"/>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B31313B3-B1DA-DF4F-9812-449AF4EECB13}"/>
              </a:ext>
            </a:extLst>
          </p:cNvPr>
          <p:cNvSpPr/>
          <p:nvPr/>
        </p:nvSpPr>
        <p:spPr>
          <a:xfrm>
            <a:off x="1527781"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932374AC-34C4-9743-AFAC-48452EFEB831}"/>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xmlns="">
          <p:sp>
            <p:nvSpPr>
              <p:cNvPr id="43" name="Rectangle 42">
                <a:extLst>
                  <a:ext uri="{FF2B5EF4-FFF2-40B4-BE49-F238E27FC236}">
                    <a16:creationId xmlns:a16="http://schemas.microsoft.com/office/drawing/2014/main" id="{932374AC-34C4-9743-AFAC-48452EFEB831}"/>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7"/>
                <a:stretch>
                  <a:fillRect/>
                </a:stretch>
              </a:blipFill>
            </p:spPr>
            <p:txBody>
              <a:bodyPr/>
              <a:lstStyle/>
              <a:p>
                <a:r>
                  <a:rPr lang="en-CA">
                    <a:noFill/>
                  </a:rPr>
                  <a:t> </a:t>
                </a:r>
              </a:p>
            </p:txBody>
          </p:sp>
        </mc:Fallback>
      </mc:AlternateContent>
      <p:sp>
        <p:nvSpPr>
          <p:cNvPr id="44" name="Oval 43">
            <a:extLst>
              <a:ext uri="{FF2B5EF4-FFF2-40B4-BE49-F238E27FC236}">
                <a16:creationId xmlns:a16="http://schemas.microsoft.com/office/drawing/2014/main" id="{06CE97C6-3090-DC49-B748-DC57EAF53F1B}"/>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06FC35F-FBD7-5D4E-804C-49B9D846E39D}"/>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06FC35F-FBD7-5D4E-804C-49B9D846E39D}"/>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8"/>
                <a:stretch>
                  <a:fillRect/>
                </a:stretch>
              </a:blipFill>
            </p:spPr>
            <p:txBody>
              <a:bodyPr/>
              <a:lstStyle/>
              <a:p>
                <a:r>
                  <a:rPr lang="en-CA">
                    <a:noFill/>
                  </a:rPr>
                  <a:t> </a:t>
                </a:r>
              </a:p>
            </p:txBody>
          </p:sp>
        </mc:Fallback>
      </mc:AlternateContent>
      <p:sp>
        <p:nvSpPr>
          <p:cNvPr id="46" name="TextBox 45">
            <a:extLst>
              <a:ext uri="{FF2B5EF4-FFF2-40B4-BE49-F238E27FC236}">
                <a16:creationId xmlns:a16="http://schemas.microsoft.com/office/drawing/2014/main" id="{5042DA2F-DBA0-DB45-AF1E-9A04E073C0C1}"/>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p:sp>
        <p:nvSpPr>
          <p:cNvPr id="51" name="Oval 50">
            <a:extLst>
              <a:ext uri="{FF2B5EF4-FFF2-40B4-BE49-F238E27FC236}">
                <a16:creationId xmlns:a16="http://schemas.microsoft.com/office/drawing/2014/main" id="{9184621E-D4F2-2340-8C20-1F64113CEC45}"/>
              </a:ext>
            </a:extLst>
          </p:cNvPr>
          <p:cNvSpPr/>
          <p:nvPr/>
        </p:nvSpPr>
        <p:spPr>
          <a:xfrm>
            <a:off x="692225" y="4322712"/>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DEE1A694-950C-9448-B0C4-9B66C1D5DEDB}"/>
              </a:ext>
            </a:extLst>
          </p:cNvPr>
          <p:cNvSpPr/>
          <p:nvPr/>
        </p:nvSpPr>
        <p:spPr>
          <a:xfrm>
            <a:off x="2520099" y="4320825"/>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TextBox 61">
            <a:extLst>
              <a:ext uri="{FF2B5EF4-FFF2-40B4-BE49-F238E27FC236}">
                <a16:creationId xmlns:a16="http://schemas.microsoft.com/office/drawing/2014/main" id="{10B84E74-07F3-1E45-836A-984263D50C6F}"/>
              </a:ext>
            </a:extLst>
          </p:cNvPr>
          <p:cNvSpPr txBox="1"/>
          <p:nvPr/>
        </p:nvSpPr>
        <p:spPr>
          <a:xfrm>
            <a:off x="-51870" y="4285234"/>
            <a:ext cx="825329" cy="369332"/>
          </a:xfrm>
          <a:prstGeom prst="rect">
            <a:avLst/>
          </a:prstGeom>
          <a:noFill/>
        </p:spPr>
        <p:txBody>
          <a:bodyPr wrap="square" rtlCol="0">
            <a:spAutoFit/>
          </a:bodyPr>
          <a:lstStyle/>
          <a:p>
            <a:r>
              <a:rPr lang="en-CA" b="1" dirty="0"/>
              <a:t>Green</a:t>
            </a:r>
          </a:p>
        </p:txBody>
      </p:sp>
      <p:sp>
        <p:nvSpPr>
          <p:cNvPr id="3" name="Title 2">
            <a:extLst>
              <a:ext uri="{FF2B5EF4-FFF2-40B4-BE49-F238E27FC236}">
                <a16:creationId xmlns:a16="http://schemas.microsoft.com/office/drawing/2014/main" id="{0F94C701-0A14-E948-B0A5-642AFFBEFF37}"/>
              </a:ext>
            </a:extLst>
          </p:cNvPr>
          <p:cNvSpPr>
            <a:spLocks noGrp="1"/>
          </p:cNvSpPr>
          <p:nvPr>
            <p:ph type="title"/>
          </p:nvPr>
        </p:nvSpPr>
        <p:spPr/>
        <p:txBody>
          <a:bodyPr/>
          <a:lstStyle/>
          <a:p>
            <a:endParaRPr lang="en-CA"/>
          </a:p>
        </p:txBody>
      </p:sp>
      <p:sp>
        <p:nvSpPr>
          <p:cNvPr id="26" name="Titre 1">
            <a:extLst>
              <a:ext uri="{FF2B5EF4-FFF2-40B4-BE49-F238E27FC236}">
                <a16:creationId xmlns:a16="http://schemas.microsoft.com/office/drawing/2014/main" id="{F152A598-E036-BE4D-88B5-DE7A90710D7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1471758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4" name="Picture 3" descr="Chart, scatter chart&#10;&#10;Description automatically generated">
            <a:extLst>
              <a:ext uri="{FF2B5EF4-FFF2-40B4-BE49-F238E27FC236}">
                <a16:creationId xmlns:a16="http://schemas.microsoft.com/office/drawing/2014/main" id="{5ABE80C9-C690-E849-A8FA-05B5D404043D}"/>
              </a:ext>
            </a:extLst>
          </p:cNvPr>
          <p:cNvPicPr>
            <a:picLocks noChangeAspect="1"/>
          </p:cNvPicPr>
          <p:nvPr/>
        </p:nvPicPr>
        <p:blipFill rotWithShape="1">
          <a:blip r:embed="rId2"/>
          <a:srcRect l="12507" r="10626" b="11785"/>
          <a:stretch/>
        </p:blipFill>
        <p:spPr>
          <a:xfrm>
            <a:off x="4973100" y="2348880"/>
            <a:ext cx="3559340" cy="2723204"/>
          </a:xfrm>
          <a:prstGeom prst="rect">
            <a:avLst/>
          </a:prstGeom>
        </p:spPr>
      </p:pic>
      <p:cxnSp>
        <p:nvCxnSpPr>
          <p:cNvPr id="33" name="Straight Connector 32">
            <a:extLst>
              <a:ext uri="{FF2B5EF4-FFF2-40B4-BE49-F238E27FC236}">
                <a16:creationId xmlns:a16="http://schemas.microsoft.com/office/drawing/2014/main" id="{5E67FDEE-9B48-9D4B-ACEC-D8F6D3856F22}"/>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8E762B-CC07-C346-B20E-2ABFE6C32BC2}"/>
              </a:ext>
            </a:extLst>
          </p:cNvPr>
          <p:cNvCxnSpPr>
            <a:cxnSpLocks/>
          </p:cNvCxnSpPr>
          <p:nvPr/>
        </p:nvCxnSpPr>
        <p:spPr>
          <a:xfrm>
            <a:off x="1676666" y="2849484"/>
            <a:ext cx="1001018" cy="16204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62CE26-CBCA-DB4E-AFF9-C8FDCD015FF2}"/>
              </a:ext>
            </a:extLst>
          </p:cNvPr>
          <p:cNvCxnSpPr>
            <a:cxnSpLocks/>
          </p:cNvCxnSpPr>
          <p:nvPr/>
        </p:nvCxnSpPr>
        <p:spPr>
          <a:xfrm flipH="1">
            <a:off x="836241" y="2914441"/>
            <a:ext cx="825332" cy="15554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8B632C-F6EA-5A48-A050-28EC404E3F7F}"/>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A734F3C-4B47-594D-AD94-2800CB0040F6}"/>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BC62AEF9-7069-0245-B1EE-E11FAD0AB5AE}"/>
              </a:ext>
            </a:extLst>
          </p:cNvPr>
          <p:cNvSpPr/>
          <p:nvPr/>
        </p:nvSpPr>
        <p:spPr>
          <a:xfrm>
            <a:off x="1527781"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FC877C3-0E33-6843-8724-5D9D5F9097C1}"/>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xmlns="">
          <p:sp>
            <p:nvSpPr>
              <p:cNvPr id="39" name="Rectangle 38">
                <a:extLst>
                  <a:ext uri="{FF2B5EF4-FFF2-40B4-BE49-F238E27FC236}">
                    <a16:creationId xmlns:a16="http://schemas.microsoft.com/office/drawing/2014/main" id="{CFC877C3-0E33-6843-8724-5D9D5F9097C1}"/>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3"/>
                <a:stretch>
                  <a:fillRect/>
                </a:stretch>
              </a:blipFill>
            </p:spPr>
            <p:txBody>
              <a:bodyPr/>
              <a:lstStyle/>
              <a:p>
                <a:r>
                  <a:rPr lang="en-CA">
                    <a:noFill/>
                  </a:rPr>
                  <a:t> </a:t>
                </a:r>
              </a:p>
            </p:txBody>
          </p:sp>
        </mc:Fallback>
      </mc:AlternateContent>
      <p:sp>
        <p:nvSpPr>
          <p:cNvPr id="40" name="Oval 39">
            <a:extLst>
              <a:ext uri="{FF2B5EF4-FFF2-40B4-BE49-F238E27FC236}">
                <a16:creationId xmlns:a16="http://schemas.microsoft.com/office/drawing/2014/main" id="{499B4714-3152-024C-A080-1AC88AF0D7E7}"/>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7C8BE6BD-BC1A-E24A-875C-0EDAFFF8BEE3}"/>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xmlns="">
          <p:sp>
            <p:nvSpPr>
              <p:cNvPr id="43" name="Rectangle 42">
                <a:extLst>
                  <a:ext uri="{FF2B5EF4-FFF2-40B4-BE49-F238E27FC236}">
                    <a16:creationId xmlns:a16="http://schemas.microsoft.com/office/drawing/2014/main" id="{7C8BE6BD-BC1A-E24A-875C-0EDAFFF8BEE3}"/>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4"/>
                <a:stretch>
                  <a:fillRect/>
                </a:stretch>
              </a:blipFill>
            </p:spPr>
            <p:txBody>
              <a:bodyPr/>
              <a:lstStyle/>
              <a:p>
                <a:r>
                  <a:rPr lang="en-CA">
                    <a:noFill/>
                  </a:rPr>
                  <a:t> </a:t>
                </a:r>
              </a:p>
            </p:txBody>
          </p:sp>
        </mc:Fallback>
      </mc:AlternateContent>
      <p:sp>
        <p:nvSpPr>
          <p:cNvPr id="44" name="TextBox 43">
            <a:extLst>
              <a:ext uri="{FF2B5EF4-FFF2-40B4-BE49-F238E27FC236}">
                <a16:creationId xmlns:a16="http://schemas.microsoft.com/office/drawing/2014/main" id="{95E8DA5B-4EAE-6946-81E6-DBE891DDBFCF}"/>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525A183-49FD-2148-ADA8-A984F978AE45}"/>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47" name="Rectangle 46">
                <a:extLst>
                  <a:ext uri="{FF2B5EF4-FFF2-40B4-BE49-F238E27FC236}">
                    <a16:creationId xmlns:a16="http://schemas.microsoft.com/office/drawing/2014/main" id="{7525A183-49FD-2148-ADA8-A984F978AE45}"/>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5"/>
                <a:stretch>
                  <a:fillRect/>
                </a:stretch>
              </a:blipFill>
            </p:spPr>
            <p:txBody>
              <a:bodyPr/>
              <a:lstStyle/>
              <a:p>
                <a:r>
                  <a:rPr lang="en-CA">
                    <a:noFill/>
                  </a:rPr>
                  <a:t> </a:t>
                </a:r>
              </a:p>
            </p:txBody>
          </p:sp>
        </mc:Fallback>
      </mc:AlternateContent>
      <p:sp>
        <p:nvSpPr>
          <p:cNvPr id="41" name="Oval 40">
            <a:extLst>
              <a:ext uri="{FF2B5EF4-FFF2-40B4-BE49-F238E27FC236}">
                <a16:creationId xmlns:a16="http://schemas.microsoft.com/office/drawing/2014/main" id="{1D18CD42-4572-2E49-A3C5-AA3BF71558F3}"/>
              </a:ext>
            </a:extLst>
          </p:cNvPr>
          <p:cNvSpPr/>
          <p:nvPr/>
        </p:nvSpPr>
        <p:spPr>
          <a:xfrm>
            <a:off x="692225" y="4322712"/>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54F1060B-2082-6445-B90D-A8D27D3D368B}"/>
                  </a:ext>
                </a:extLst>
              </p:cNvPr>
              <p:cNvSpPr/>
              <p:nvPr/>
            </p:nvSpPr>
            <p:spPr>
              <a:xfrm>
                <a:off x="4433821" y="3659692"/>
                <a:ext cx="4666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54F1060B-2082-6445-B90D-A8D27D3D368B}"/>
                  </a:ext>
                </a:extLst>
              </p:cNvPr>
              <p:cNvSpPr>
                <a:spLocks noRot="1" noChangeAspect="1" noMove="1" noResize="1" noEditPoints="1" noAdjustHandles="1" noChangeArrowheads="1" noChangeShapeType="1" noTextEdit="1"/>
              </p:cNvSpPr>
              <p:nvPr/>
            </p:nvSpPr>
            <p:spPr>
              <a:xfrm>
                <a:off x="4433821" y="3659692"/>
                <a:ext cx="466602" cy="369332"/>
              </a:xfrm>
              <a:prstGeom prst="rect">
                <a:avLst/>
              </a:prstGeom>
              <a:blipFill>
                <a:blip r:embed="rId6"/>
                <a:stretch>
                  <a:fillRect/>
                </a:stretch>
              </a:blipFill>
            </p:spPr>
            <p:txBody>
              <a:bodyPr/>
              <a:lstStyle/>
              <a:p>
                <a:r>
                  <a:rPr lang="en-CA">
                    <a:noFill/>
                  </a:rPr>
                  <a:t> </a:t>
                </a:r>
              </a:p>
            </p:txBody>
          </p:sp>
        </mc:Fallback>
      </mc:AlternateContent>
      <p:sp>
        <p:nvSpPr>
          <p:cNvPr id="42" name="Oval 41">
            <a:extLst>
              <a:ext uri="{FF2B5EF4-FFF2-40B4-BE49-F238E27FC236}">
                <a16:creationId xmlns:a16="http://schemas.microsoft.com/office/drawing/2014/main" id="{015E35AA-A7FA-B74C-8820-DCAC9223E311}"/>
              </a:ext>
            </a:extLst>
          </p:cNvPr>
          <p:cNvSpPr/>
          <p:nvPr/>
        </p:nvSpPr>
        <p:spPr>
          <a:xfrm>
            <a:off x="2520099" y="4320825"/>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2CE2F9A6-667C-B441-BF62-604BE47DCA1F}"/>
                  </a:ext>
                </a:extLst>
              </p:cNvPr>
              <p:cNvSpPr/>
              <p:nvPr/>
            </p:nvSpPr>
            <p:spPr>
              <a:xfrm>
                <a:off x="8503522" y="3928765"/>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xmlns="">
          <p:sp>
            <p:nvSpPr>
              <p:cNvPr id="66" name="Rectangle 65">
                <a:extLst>
                  <a:ext uri="{FF2B5EF4-FFF2-40B4-BE49-F238E27FC236}">
                    <a16:creationId xmlns:a16="http://schemas.microsoft.com/office/drawing/2014/main" id="{2CE2F9A6-667C-B441-BF62-604BE47DCA1F}"/>
                  </a:ext>
                </a:extLst>
              </p:cNvPr>
              <p:cNvSpPr>
                <a:spLocks noRot="1" noChangeAspect="1" noMove="1" noResize="1" noEditPoints="1" noAdjustHandles="1" noChangeArrowheads="1" noChangeShapeType="1" noTextEdit="1"/>
              </p:cNvSpPr>
              <p:nvPr/>
            </p:nvSpPr>
            <p:spPr>
              <a:xfrm>
                <a:off x="8503522" y="3928765"/>
                <a:ext cx="466603" cy="3693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B2014408-0C7E-4141-B8FC-A398C7A7033D}"/>
                  </a:ext>
                </a:extLst>
              </p:cNvPr>
              <p:cNvSpPr/>
              <p:nvPr/>
            </p:nvSpPr>
            <p:spPr>
              <a:xfrm>
                <a:off x="1013979" y="4291933"/>
                <a:ext cx="996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xmlns="">
          <p:sp>
            <p:nvSpPr>
              <p:cNvPr id="68" name="Rectangle 67">
                <a:extLst>
                  <a:ext uri="{FF2B5EF4-FFF2-40B4-BE49-F238E27FC236}">
                    <a16:creationId xmlns:a16="http://schemas.microsoft.com/office/drawing/2014/main" id="{B2014408-0C7E-4141-B8FC-A398C7A7033D}"/>
                  </a:ext>
                </a:extLst>
              </p:cNvPr>
              <p:cNvSpPr>
                <a:spLocks noRot="1" noChangeAspect="1" noMove="1" noResize="1" noEditPoints="1" noAdjustHandles="1" noChangeArrowheads="1" noChangeShapeType="1" noTextEdit="1"/>
              </p:cNvSpPr>
              <p:nvPr/>
            </p:nvSpPr>
            <p:spPr>
              <a:xfrm>
                <a:off x="1013979" y="4291933"/>
                <a:ext cx="996491"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742E6683-6963-6249-878B-51593FFB0A41}"/>
                  </a:ext>
                </a:extLst>
              </p:cNvPr>
              <p:cNvSpPr/>
              <p:nvPr/>
            </p:nvSpPr>
            <p:spPr>
              <a:xfrm>
                <a:off x="2901747" y="4285234"/>
                <a:ext cx="9964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xmlns="">
          <p:sp>
            <p:nvSpPr>
              <p:cNvPr id="69" name="Rectangle 68">
                <a:extLst>
                  <a:ext uri="{FF2B5EF4-FFF2-40B4-BE49-F238E27FC236}">
                    <a16:creationId xmlns:a16="http://schemas.microsoft.com/office/drawing/2014/main" id="{742E6683-6963-6249-878B-51593FFB0A41}"/>
                  </a:ext>
                </a:extLst>
              </p:cNvPr>
              <p:cNvSpPr>
                <a:spLocks noRot="1" noChangeAspect="1" noMove="1" noResize="1" noEditPoints="1" noAdjustHandles="1" noChangeArrowheads="1" noChangeShapeType="1" noTextEdit="1"/>
              </p:cNvSpPr>
              <p:nvPr/>
            </p:nvSpPr>
            <p:spPr>
              <a:xfrm>
                <a:off x="2901747" y="4285234"/>
                <a:ext cx="996490"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CFB6D3CE-B070-374C-99E0-EE9FD5EF93D5}"/>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70" name="Rectangle 69">
                <a:extLst>
                  <a:ext uri="{FF2B5EF4-FFF2-40B4-BE49-F238E27FC236}">
                    <a16:creationId xmlns:a16="http://schemas.microsoft.com/office/drawing/2014/main" id="{CFB6D3CE-B070-374C-99E0-EE9FD5EF93D5}"/>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88BBD68B-3EB4-AB40-9490-007FD4F06751}"/>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71" name="Rectangle 70">
                <a:extLst>
                  <a:ext uri="{FF2B5EF4-FFF2-40B4-BE49-F238E27FC236}">
                    <a16:creationId xmlns:a16="http://schemas.microsoft.com/office/drawing/2014/main" id="{88BBD68B-3EB4-AB40-9490-007FD4F06751}"/>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11"/>
                <a:stretch>
                  <a:fillRect/>
                </a:stretch>
              </a:blipFill>
            </p:spPr>
            <p:txBody>
              <a:bodyPr/>
              <a:lstStyle/>
              <a:p>
                <a:r>
                  <a:rPr lang="en-CA">
                    <a:noFill/>
                  </a:rPr>
                  <a:t> </a:t>
                </a:r>
              </a:p>
            </p:txBody>
          </p:sp>
        </mc:Fallback>
      </mc:AlternateContent>
      <p:sp>
        <p:nvSpPr>
          <p:cNvPr id="3" name="Title 2">
            <a:extLst>
              <a:ext uri="{FF2B5EF4-FFF2-40B4-BE49-F238E27FC236}">
                <a16:creationId xmlns:a16="http://schemas.microsoft.com/office/drawing/2014/main" id="{E925E4BC-7B21-9E4B-90BF-EF0F16F6BA67}"/>
              </a:ext>
            </a:extLst>
          </p:cNvPr>
          <p:cNvSpPr>
            <a:spLocks noGrp="1"/>
          </p:cNvSpPr>
          <p:nvPr>
            <p:ph type="title"/>
          </p:nvPr>
        </p:nvSpPr>
        <p:spPr/>
        <p:txBody>
          <a:bodyPr/>
          <a:lstStyle/>
          <a:p>
            <a:endParaRPr lang="en-CA"/>
          </a:p>
        </p:txBody>
      </p:sp>
      <p:sp>
        <p:nvSpPr>
          <p:cNvPr id="45" name="Titre 1">
            <a:extLst>
              <a:ext uri="{FF2B5EF4-FFF2-40B4-BE49-F238E27FC236}">
                <a16:creationId xmlns:a16="http://schemas.microsoft.com/office/drawing/2014/main" id="{C17E3DDF-06CE-1E45-B4E2-2EF979C9D8DC}"/>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3C0EE40-5C5D-E743-9D93-8B572D82EEA2}"/>
                  </a:ext>
                </a:extLst>
              </p:cNvPr>
              <p:cNvSpPr/>
              <p:nvPr/>
            </p:nvSpPr>
            <p:spPr>
              <a:xfrm>
                <a:off x="4444600" y="3278413"/>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2" name="Rectangle 1">
                <a:extLst>
                  <a:ext uri="{FF2B5EF4-FFF2-40B4-BE49-F238E27FC236}">
                    <a16:creationId xmlns:a16="http://schemas.microsoft.com/office/drawing/2014/main" id="{33C0EE40-5C5D-E743-9D93-8B572D82EEA2}"/>
                  </a:ext>
                </a:extLst>
              </p:cNvPr>
              <p:cNvSpPr>
                <a:spLocks noRot="1" noChangeAspect="1" noMove="1" noResize="1" noEditPoints="1" noAdjustHandles="1" noChangeArrowheads="1" noChangeShapeType="1" noTextEdit="1"/>
              </p:cNvSpPr>
              <p:nvPr/>
            </p:nvSpPr>
            <p:spPr>
              <a:xfrm>
                <a:off x="4444600" y="3278413"/>
                <a:ext cx="461280" cy="369332"/>
              </a:xfrm>
              <a:prstGeom prst="rect">
                <a:avLst/>
              </a:prstGeom>
              <a:blipFill>
                <a:blip r:embed="rId1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673747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DD470D7-6FD6-B649-9C79-06122F90B9B6}"/>
              </a:ext>
            </a:extLst>
          </p:cNvPr>
          <p:cNvGrpSpPr/>
          <p:nvPr/>
        </p:nvGrpSpPr>
        <p:grpSpPr>
          <a:xfrm>
            <a:off x="4922497" y="2636912"/>
            <a:ext cx="3655318" cy="2481783"/>
            <a:chOff x="4922497" y="2636912"/>
            <a:chExt cx="3655318" cy="2481783"/>
          </a:xfrm>
        </p:grpSpPr>
        <p:cxnSp>
          <p:nvCxnSpPr>
            <p:cNvPr id="10" name="Straight Arrow Connector 9">
              <a:extLst>
                <a:ext uri="{FF2B5EF4-FFF2-40B4-BE49-F238E27FC236}">
                  <a16:creationId xmlns:a16="http://schemas.microsoft.com/office/drawing/2014/main" id="{78BF7BFB-EC5D-6248-B44E-0591E537174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774F89-95BC-9546-83C0-A1B2D704830C}"/>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4" name="Picture 3" descr="Chart, scatter chart&#10;&#10;Description automatically generated">
            <a:extLst>
              <a:ext uri="{FF2B5EF4-FFF2-40B4-BE49-F238E27FC236}">
                <a16:creationId xmlns:a16="http://schemas.microsoft.com/office/drawing/2014/main" id="{5ABE80C9-C690-E849-A8FA-05B5D404043D}"/>
              </a:ext>
            </a:extLst>
          </p:cNvPr>
          <p:cNvPicPr>
            <a:picLocks noChangeAspect="1"/>
          </p:cNvPicPr>
          <p:nvPr/>
        </p:nvPicPr>
        <p:blipFill rotWithShape="1">
          <a:blip r:embed="rId2"/>
          <a:srcRect l="12507" r="10626" b="11785"/>
          <a:stretch/>
        </p:blipFill>
        <p:spPr>
          <a:xfrm>
            <a:off x="4973100" y="2348880"/>
            <a:ext cx="3559340" cy="2723204"/>
          </a:xfrm>
          <a:prstGeom prst="rect">
            <a:avLst/>
          </a:prstGeom>
        </p:spPr>
      </p:pic>
      <p:cxnSp>
        <p:nvCxnSpPr>
          <p:cNvPr id="33" name="Straight Connector 32">
            <a:extLst>
              <a:ext uri="{FF2B5EF4-FFF2-40B4-BE49-F238E27FC236}">
                <a16:creationId xmlns:a16="http://schemas.microsoft.com/office/drawing/2014/main" id="{5E67FDEE-9B48-9D4B-ACEC-D8F6D3856F22}"/>
              </a:ext>
            </a:extLst>
          </p:cNvPr>
          <p:cNvCxnSpPr>
            <a:cxnSpLocks/>
          </p:cNvCxnSpPr>
          <p:nvPr/>
        </p:nvCxnSpPr>
        <p:spPr>
          <a:xfrm>
            <a:off x="2837040" y="1950851"/>
            <a:ext cx="1134563" cy="96359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8E762B-CC07-C346-B20E-2ABFE6C32BC2}"/>
              </a:ext>
            </a:extLst>
          </p:cNvPr>
          <p:cNvCxnSpPr>
            <a:cxnSpLocks/>
          </p:cNvCxnSpPr>
          <p:nvPr/>
        </p:nvCxnSpPr>
        <p:spPr>
          <a:xfrm>
            <a:off x="1676666" y="2849484"/>
            <a:ext cx="1001018" cy="16204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62CE26-CBCA-DB4E-AFF9-C8FDCD015FF2}"/>
              </a:ext>
            </a:extLst>
          </p:cNvPr>
          <p:cNvCxnSpPr>
            <a:cxnSpLocks/>
          </p:cNvCxnSpPr>
          <p:nvPr/>
        </p:nvCxnSpPr>
        <p:spPr>
          <a:xfrm flipH="1">
            <a:off x="836241" y="2914441"/>
            <a:ext cx="825332" cy="15554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8B632C-F6EA-5A48-A050-28EC404E3F7F}"/>
              </a:ext>
            </a:extLst>
          </p:cNvPr>
          <p:cNvCxnSpPr/>
          <p:nvPr/>
        </p:nvCxnSpPr>
        <p:spPr>
          <a:xfrm flipH="1">
            <a:off x="1671797" y="1957786"/>
            <a:ext cx="1149903" cy="9425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A734F3C-4B47-594D-AD94-2800CB0040F6}"/>
              </a:ext>
            </a:extLst>
          </p:cNvPr>
          <p:cNvSpPr/>
          <p:nvPr/>
        </p:nvSpPr>
        <p:spPr>
          <a:xfrm>
            <a:off x="2677684" y="1808711"/>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BC62AEF9-7069-0245-B1EE-E11FAD0AB5AE}"/>
              </a:ext>
            </a:extLst>
          </p:cNvPr>
          <p:cNvSpPr/>
          <p:nvPr/>
        </p:nvSpPr>
        <p:spPr>
          <a:xfrm>
            <a:off x="1527781"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FC877C3-0E33-6843-8724-5D9D5F9097C1}"/>
                  </a:ext>
                </a:extLst>
              </p:cNvPr>
              <p:cNvSpPr/>
              <p:nvPr/>
            </p:nvSpPr>
            <p:spPr>
              <a:xfrm>
                <a:off x="3109732" y="1700808"/>
                <a:ext cx="991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CA" dirty="0"/>
              </a:p>
            </p:txBody>
          </p:sp>
        </mc:Choice>
        <mc:Fallback xmlns="">
          <p:sp>
            <p:nvSpPr>
              <p:cNvPr id="39" name="Rectangle 38">
                <a:extLst>
                  <a:ext uri="{FF2B5EF4-FFF2-40B4-BE49-F238E27FC236}">
                    <a16:creationId xmlns:a16="http://schemas.microsoft.com/office/drawing/2014/main" id="{CFC877C3-0E33-6843-8724-5D9D5F9097C1}"/>
                  </a:ext>
                </a:extLst>
              </p:cNvPr>
              <p:cNvSpPr>
                <a:spLocks noRot="1" noChangeAspect="1" noMove="1" noResize="1" noEditPoints="1" noAdjustHandles="1" noChangeArrowheads="1" noChangeShapeType="1" noTextEdit="1"/>
              </p:cNvSpPr>
              <p:nvPr/>
            </p:nvSpPr>
            <p:spPr>
              <a:xfrm>
                <a:off x="3109732" y="1700808"/>
                <a:ext cx="991169" cy="369332"/>
              </a:xfrm>
              <a:prstGeom prst="rect">
                <a:avLst/>
              </a:prstGeom>
              <a:blipFill>
                <a:blip r:embed="rId3"/>
                <a:stretch>
                  <a:fillRect/>
                </a:stretch>
              </a:blipFill>
            </p:spPr>
            <p:txBody>
              <a:bodyPr/>
              <a:lstStyle/>
              <a:p>
                <a:r>
                  <a:rPr lang="en-CA">
                    <a:noFill/>
                  </a:rPr>
                  <a:t> </a:t>
                </a:r>
              </a:p>
            </p:txBody>
          </p:sp>
        </mc:Fallback>
      </mc:AlternateContent>
      <p:sp>
        <p:nvSpPr>
          <p:cNvPr id="40" name="Oval 39">
            <a:extLst>
              <a:ext uri="{FF2B5EF4-FFF2-40B4-BE49-F238E27FC236}">
                <a16:creationId xmlns:a16="http://schemas.microsoft.com/office/drawing/2014/main" id="{499B4714-3152-024C-A080-1AC88AF0D7E7}"/>
              </a:ext>
            </a:extLst>
          </p:cNvPr>
          <p:cNvSpPr/>
          <p:nvPr/>
        </p:nvSpPr>
        <p:spPr>
          <a:xfrm>
            <a:off x="3807546" y="2751258"/>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7C8BE6BD-BC1A-E24A-875C-0EDAFFF8BEE3}"/>
                  </a:ext>
                </a:extLst>
              </p:cNvPr>
              <p:cNvSpPr/>
              <p:nvPr/>
            </p:nvSpPr>
            <p:spPr>
              <a:xfrm>
                <a:off x="526705" y="2664422"/>
                <a:ext cx="969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oMath>
                  </m:oMathPara>
                </a14:m>
                <a:endParaRPr lang="en-CA" dirty="0"/>
              </a:p>
            </p:txBody>
          </p:sp>
        </mc:Choice>
        <mc:Fallback xmlns="">
          <p:sp>
            <p:nvSpPr>
              <p:cNvPr id="43" name="Rectangle 42">
                <a:extLst>
                  <a:ext uri="{FF2B5EF4-FFF2-40B4-BE49-F238E27FC236}">
                    <a16:creationId xmlns:a16="http://schemas.microsoft.com/office/drawing/2014/main" id="{7C8BE6BD-BC1A-E24A-875C-0EDAFFF8BEE3}"/>
                  </a:ext>
                </a:extLst>
              </p:cNvPr>
              <p:cNvSpPr>
                <a:spLocks noRot="1" noChangeAspect="1" noMove="1" noResize="1" noEditPoints="1" noAdjustHandles="1" noChangeArrowheads="1" noChangeShapeType="1" noTextEdit="1"/>
              </p:cNvSpPr>
              <p:nvPr/>
            </p:nvSpPr>
            <p:spPr>
              <a:xfrm>
                <a:off x="526705" y="2664422"/>
                <a:ext cx="969945" cy="369332"/>
              </a:xfrm>
              <a:prstGeom prst="rect">
                <a:avLst/>
              </a:prstGeom>
              <a:blipFill>
                <a:blip r:embed="rId4"/>
                <a:stretch>
                  <a:fillRect/>
                </a:stretch>
              </a:blipFill>
            </p:spPr>
            <p:txBody>
              <a:bodyPr/>
              <a:lstStyle/>
              <a:p>
                <a:r>
                  <a:rPr lang="en-CA">
                    <a:noFill/>
                  </a:rPr>
                  <a:t> </a:t>
                </a:r>
              </a:p>
            </p:txBody>
          </p:sp>
        </mc:Fallback>
      </mc:AlternateContent>
      <p:sp>
        <p:nvSpPr>
          <p:cNvPr id="44" name="TextBox 43">
            <a:extLst>
              <a:ext uri="{FF2B5EF4-FFF2-40B4-BE49-F238E27FC236}">
                <a16:creationId xmlns:a16="http://schemas.microsoft.com/office/drawing/2014/main" id="{95E8DA5B-4EAE-6946-81E6-DBE891DDBFCF}"/>
              </a:ext>
            </a:extLst>
          </p:cNvPr>
          <p:cNvSpPr txBox="1"/>
          <p:nvPr/>
        </p:nvSpPr>
        <p:spPr>
          <a:xfrm>
            <a:off x="3602655" y="3100440"/>
            <a:ext cx="825329" cy="369332"/>
          </a:xfrm>
          <a:prstGeom prst="rect">
            <a:avLst/>
          </a:prstGeom>
          <a:noFill/>
        </p:spPr>
        <p:txBody>
          <a:bodyPr wrap="square" rtlCol="0">
            <a:spAutoFit/>
          </a:bodyPr>
          <a:lstStyle/>
          <a:p>
            <a:r>
              <a:rPr lang="en-CA" b="1" dirty="0"/>
              <a:t>yellow</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525A183-49FD-2148-ADA8-A984F978AE45}"/>
                  </a:ext>
                </a:extLst>
              </p:cNvPr>
              <p:cNvSpPr/>
              <p:nvPr/>
            </p:nvSpPr>
            <p:spPr>
              <a:xfrm>
                <a:off x="6307850" y="5069663"/>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47" name="Rectangle 46">
                <a:extLst>
                  <a:ext uri="{FF2B5EF4-FFF2-40B4-BE49-F238E27FC236}">
                    <a16:creationId xmlns:a16="http://schemas.microsoft.com/office/drawing/2014/main" id="{7525A183-49FD-2148-ADA8-A984F978AE45}"/>
                  </a:ext>
                </a:extLst>
              </p:cNvPr>
              <p:cNvSpPr>
                <a:spLocks noRot="1" noChangeAspect="1" noMove="1" noResize="1" noEditPoints="1" noAdjustHandles="1" noChangeArrowheads="1" noChangeShapeType="1" noTextEdit="1"/>
              </p:cNvSpPr>
              <p:nvPr/>
            </p:nvSpPr>
            <p:spPr>
              <a:xfrm>
                <a:off x="6307850" y="5069663"/>
                <a:ext cx="445378" cy="369332"/>
              </a:xfrm>
              <a:prstGeom prst="rect">
                <a:avLst/>
              </a:prstGeom>
              <a:blipFill>
                <a:blip r:embed="rId5"/>
                <a:stretch>
                  <a:fillRect/>
                </a:stretch>
              </a:blipFill>
            </p:spPr>
            <p:txBody>
              <a:bodyPr/>
              <a:lstStyle/>
              <a:p>
                <a:r>
                  <a:rPr lang="en-CA">
                    <a:noFill/>
                  </a:rPr>
                  <a:t> </a:t>
                </a:r>
              </a:p>
            </p:txBody>
          </p:sp>
        </mc:Fallback>
      </mc:AlternateContent>
      <p:cxnSp>
        <p:nvCxnSpPr>
          <p:cNvPr id="48" name="Straight Connector 47">
            <a:extLst>
              <a:ext uri="{FF2B5EF4-FFF2-40B4-BE49-F238E27FC236}">
                <a16:creationId xmlns:a16="http://schemas.microsoft.com/office/drawing/2014/main" id="{F7845CB9-6661-2947-BBEB-6FB4CD4E02F3}"/>
              </a:ext>
            </a:extLst>
          </p:cNvPr>
          <p:cNvCxnSpPr>
            <a:cxnSpLocks/>
          </p:cNvCxnSpPr>
          <p:nvPr/>
        </p:nvCxnSpPr>
        <p:spPr>
          <a:xfrm>
            <a:off x="836240" y="4507378"/>
            <a:ext cx="493721" cy="14380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1541638-1658-8848-856D-19AC40D335D2}"/>
              </a:ext>
            </a:extLst>
          </p:cNvPr>
          <p:cNvCxnSpPr>
            <a:cxnSpLocks/>
          </p:cNvCxnSpPr>
          <p:nvPr/>
        </p:nvCxnSpPr>
        <p:spPr>
          <a:xfrm flipH="1">
            <a:off x="308113" y="4476599"/>
            <a:ext cx="527335" cy="1451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0A14009-ED45-F24F-A3B4-4DE339F527B7}"/>
              </a:ext>
            </a:extLst>
          </p:cNvPr>
          <p:cNvSpPr/>
          <p:nvPr/>
        </p:nvSpPr>
        <p:spPr>
          <a:xfrm>
            <a:off x="147868" y="5796313"/>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B08C7F3E-E4FC-764F-B573-EE68EEB9864F}"/>
              </a:ext>
            </a:extLst>
          </p:cNvPr>
          <p:cNvSpPr/>
          <p:nvPr/>
        </p:nvSpPr>
        <p:spPr>
          <a:xfrm>
            <a:off x="1195431" y="5778793"/>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a:extLst>
              <a:ext uri="{FF2B5EF4-FFF2-40B4-BE49-F238E27FC236}">
                <a16:creationId xmlns:a16="http://schemas.microsoft.com/office/drawing/2014/main" id="{1D18CD42-4572-2E49-A3C5-AA3BF71558F3}"/>
              </a:ext>
            </a:extLst>
          </p:cNvPr>
          <p:cNvSpPr/>
          <p:nvPr/>
        </p:nvSpPr>
        <p:spPr>
          <a:xfrm>
            <a:off x="692225" y="4322712"/>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54F1060B-2082-6445-B90D-A8D27D3D368B}"/>
                  </a:ext>
                </a:extLst>
              </p:cNvPr>
              <p:cNvSpPr/>
              <p:nvPr/>
            </p:nvSpPr>
            <p:spPr>
              <a:xfrm>
                <a:off x="4433821" y="3659692"/>
                <a:ext cx="4666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54F1060B-2082-6445-B90D-A8D27D3D368B}"/>
                  </a:ext>
                </a:extLst>
              </p:cNvPr>
              <p:cNvSpPr>
                <a:spLocks noRot="1" noChangeAspect="1" noMove="1" noResize="1" noEditPoints="1" noAdjustHandles="1" noChangeArrowheads="1" noChangeShapeType="1" noTextEdit="1"/>
              </p:cNvSpPr>
              <p:nvPr/>
            </p:nvSpPr>
            <p:spPr>
              <a:xfrm>
                <a:off x="4433821" y="3659692"/>
                <a:ext cx="466602" cy="369332"/>
              </a:xfrm>
              <a:prstGeom prst="rect">
                <a:avLst/>
              </a:prstGeom>
              <a:blipFill>
                <a:blip r:embed="rId6"/>
                <a:stretch>
                  <a:fillRect/>
                </a:stretch>
              </a:blipFill>
            </p:spPr>
            <p:txBody>
              <a:bodyPr/>
              <a:lstStyle/>
              <a:p>
                <a:r>
                  <a:rPr lang="en-CA">
                    <a:noFill/>
                  </a:rPr>
                  <a:t> </a:t>
                </a:r>
              </a:p>
            </p:txBody>
          </p:sp>
        </mc:Fallback>
      </mc:AlternateContent>
      <p:cxnSp>
        <p:nvCxnSpPr>
          <p:cNvPr id="56" name="Straight Connector 55">
            <a:extLst>
              <a:ext uri="{FF2B5EF4-FFF2-40B4-BE49-F238E27FC236}">
                <a16:creationId xmlns:a16="http://schemas.microsoft.com/office/drawing/2014/main" id="{864EF9EF-81F7-9F45-A06E-9337F62D50DF}"/>
              </a:ext>
            </a:extLst>
          </p:cNvPr>
          <p:cNvCxnSpPr>
            <a:cxnSpLocks/>
          </p:cNvCxnSpPr>
          <p:nvPr/>
        </p:nvCxnSpPr>
        <p:spPr>
          <a:xfrm>
            <a:off x="2668984" y="4469900"/>
            <a:ext cx="822050" cy="14360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0C6B98-4804-CE4B-B2EE-FBA7381F8380}"/>
              </a:ext>
            </a:extLst>
          </p:cNvPr>
          <p:cNvCxnSpPr>
            <a:cxnSpLocks/>
          </p:cNvCxnSpPr>
          <p:nvPr/>
        </p:nvCxnSpPr>
        <p:spPr>
          <a:xfrm flipH="1">
            <a:off x="2554097" y="4507378"/>
            <a:ext cx="101306" cy="13591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DA3475A1-909E-AD4C-8CA7-29D602E7C230}"/>
              </a:ext>
            </a:extLst>
          </p:cNvPr>
          <p:cNvSpPr/>
          <p:nvPr/>
        </p:nvSpPr>
        <p:spPr>
          <a:xfrm>
            <a:off x="2397079" y="5756826"/>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a:extLst>
              <a:ext uri="{FF2B5EF4-FFF2-40B4-BE49-F238E27FC236}">
                <a16:creationId xmlns:a16="http://schemas.microsoft.com/office/drawing/2014/main" id="{2BB0F11D-9956-E84E-A77C-B27EA2077E0E}"/>
              </a:ext>
            </a:extLst>
          </p:cNvPr>
          <p:cNvSpPr/>
          <p:nvPr/>
        </p:nvSpPr>
        <p:spPr>
          <a:xfrm>
            <a:off x="3347864" y="5756826"/>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015E35AA-A7FA-B74C-8820-DCAC9223E311}"/>
              </a:ext>
            </a:extLst>
          </p:cNvPr>
          <p:cNvSpPr/>
          <p:nvPr/>
        </p:nvSpPr>
        <p:spPr>
          <a:xfrm>
            <a:off x="2520099" y="4320825"/>
            <a:ext cx="288032" cy="298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2CE2F9A6-667C-B441-BF62-604BE47DCA1F}"/>
                  </a:ext>
                </a:extLst>
              </p:cNvPr>
              <p:cNvSpPr/>
              <p:nvPr/>
            </p:nvSpPr>
            <p:spPr>
              <a:xfrm>
                <a:off x="8503522" y="3928765"/>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xmlns="">
          <p:sp>
            <p:nvSpPr>
              <p:cNvPr id="66" name="Rectangle 65">
                <a:extLst>
                  <a:ext uri="{FF2B5EF4-FFF2-40B4-BE49-F238E27FC236}">
                    <a16:creationId xmlns:a16="http://schemas.microsoft.com/office/drawing/2014/main" id="{2CE2F9A6-667C-B441-BF62-604BE47DCA1F}"/>
                  </a:ext>
                </a:extLst>
              </p:cNvPr>
              <p:cNvSpPr>
                <a:spLocks noRot="1" noChangeAspect="1" noMove="1" noResize="1" noEditPoints="1" noAdjustHandles="1" noChangeArrowheads="1" noChangeShapeType="1" noTextEdit="1"/>
              </p:cNvSpPr>
              <p:nvPr/>
            </p:nvSpPr>
            <p:spPr>
              <a:xfrm>
                <a:off x="8503522" y="3928765"/>
                <a:ext cx="466603" cy="3693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B2014408-0C7E-4141-B8FC-A398C7A7033D}"/>
                  </a:ext>
                </a:extLst>
              </p:cNvPr>
              <p:cNvSpPr/>
              <p:nvPr/>
            </p:nvSpPr>
            <p:spPr>
              <a:xfrm>
                <a:off x="1013979" y="4291933"/>
                <a:ext cx="996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xmlns="">
          <p:sp>
            <p:nvSpPr>
              <p:cNvPr id="68" name="Rectangle 67">
                <a:extLst>
                  <a:ext uri="{FF2B5EF4-FFF2-40B4-BE49-F238E27FC236}">
                    <a16:creationId xmlns:a16="http://schemas.microsoft.com/office/drawing/2014/main" id="{B2014408-0C7E-4141-B8FC-A398C7A7033D}"/>
                  </a:ext>
                </a:extLst>
              </p:cNvPr>
              <p:cNvSpPr>
                <a:spLocks noRot="1" noChangeAspect="1" noMove="1" noResize="1" noEditPoints="1" noAdjustHandles="1" noChangeArrowheads="1" noChangeShapeType="1" noTextEdit="1"/>
              </p:cNvSpPr>
              <p:nvPr/>
            </p:nvSpPr>
            <p:spPr>
              <a:xfrm>
                <a:off x="1013979" y="4291933"/>
                <a:ext cx="996491"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742E6683-6963-6249-878B-51593FFB0A41}"/>
                  </a:ext>
                </a:extLst>
              </p:cNvPr>
              <p:cNvSpPr/>
              <p:nvPr/>
            </p:nvSpPr>
            <p:spPr>
              <a:xfrm>
                <a:off x="2901747" y="4285234"/>
                <a:ext cx="9964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xmlns="">
          <p:sp>
            <p:nvSpPr>
              <p:cNvPr id="69" name="Rectangle 68">
                <a:extLst>
                  <a:ext uri="{FF2B5EF4-FFF2-40B4-BE49-F238E27FC236}">
                    <a16:creationId xmlns:a16="http://schemas.microsoft.com/office/drawing/2014/main" id="{742E6683-6963-6249-878B-51593FFB0A41}"/>
                  </a:ext>
                </a:extLst>
              </p:cNvPr>
              <p:cNvSpPr>
                <a:spLocks noRot="1" noChangeAspect="1" noMove="1" noResize="1" noEditPoints="1" noAdjustHandles="1" noChangeArrowheads="1" noChangeShapeType="1" noTextEdit="1"/>
              </p:cNvSpPr>
              <p:nvPr/>
            </p:nvSpPr>
            <p:spPr>
              <a:xfrm>
                <a:off x="2901747" y="4285234"/>
                <a:ext cx="996490"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CFB6D3CE-B070-374C-99E0-EE9FD5EF93D5}"/>
                  </a:ext>
                </a:extLst>
              </p:cNvPr>
              <p:cNvSpPr/>
              <p:nvPr/>
            </p:nvSpPr>
            <p:spPr>
              <a:xfrm>
                <a:off x="4547539" y="2634516"/>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70" name="Rectangle 69">
                <a:extLst>
                  <a:ext uri="{FF2B5EF4-FFF2-40B4-BE49-F238E27FC236}">
                    <a16:creationId xmlns:a16="http://schemas.microsoft.com/office/drawing/2014/main" id="{CFB6D3CE-B070-374C-99E0-EE9FD5EF93D5}"/>
                  </a:ext>
                </a:extLst>
              </p:cNvPr>
              <p:cNvSpPr>
                <a:spLocks noRot="1" noChangeAspect="1" noMove="1" noResize="1" noEditPoints="1" noAdjustHandles="1" noChangeArrowheads="1" noChangeShapeType="1" noTextEdit="1"/>
              </p:cNvSpPr>
              <p:nvPr/>
            </p:nvSpPr>
            <p:spPr>
              <a:xfrm>
                <a:off x="4547539" y="2634516"/>
                <a:ext cx="466089" cy="36933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88BBD68B-3EB4-AB40-9490-007FD4F06751}"/>
                  </a:ext>
                </a:extLst>
              </p:cNvPr>
              <p:cNvSpPr/>
              <p:nvPr/>
            </p:nvSpPr>
            <p:spPr>
              <a:xfrm>
                <a:off x="8209830" y="5138605"/>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71" name="Rectangle 70">
                <a:extLst>
                  <a:ext uri="{FF2B5EF4-FFF2-40B4-BE49-F238E27FC236}">
                    <a16:creationId xmlns:a16="http://schemas.microsoft.com/office/drawing/2014/main" id="{88BBD68B-3EB4-AB40-9490-007FD4F06751}"/>
                  </a:ext>
                </a:extLst>
              </p:cNvPr>
              <p:cNvSpPr>
                <a:spLocks noRot="1" noChangeAspect="1" noMove="1" noResize="1" noEditPoints="1" noAdjustHandles="1" noChangeArrowheads="1" noChangeShapeType="1" noTextEdit="1"/>
              </p:cNvSpPr>
              <p:nvPr/>
            </p:nvSpPr>
            <p:spPr>
              <a:xfrm>
                <a:off x="8209830" y="5138605"/>
                <a:ext cx="460767" cy="369332"/>
              </a:xfrm>
              <a:prstGeom prst="rect">
                <a:avLst/>
              </a:prstGeom>
              <a:blipFill>
                <a:blip r:embed="rId11"/>
                <a:stretch>
                  <a:fillRect/>
                </a:stretch>
              </a:blipFill>
            </p:spPr>
            <p:txBody>
              <a:bodyPr/>
              <a:lstStyle/>
              <a:p>
                <a:r>
                  <a:rPr lang="en-CA">
                    <a:noFill/>
                  </a:rPr>
                  <a:t> </a:t>
                </a:r>
              </a:p>
            </p:txBody>
          </p:sp>
        </mc:Fallback>
      </mc:AlternateContent>
      <p:sp>
        <p:nvSpPr>
          <p:cNvPr id="72" name="TextBox 71">
            <a:extLst>
              <a:ext uri="{FF2B5EF4-FFF2-40B4-BE49-F238E27FC236}">
                <a16:creationId xmlns:a16="http://schemas.microsoft.com/office/drawing/2014/main" id="{CF4F553B-0490-E94D-9DB8-525B382A89E7}"/>
              </a:ext>
            </a:extLst>
          </p:cNvPr>
          <p:cNvSpPr txBox="1"/>
          <p:nvPr/>
        </p:nvSpPr>
        <p:spPr>
          <a:xfrm>
            <a:off x="-51871" y="6123542"/>
            <a:ext cx="825329" cy="369332"/>
          </a:xfrm>
          <a:prstGeom prst="rect">
            <a:avLst/>
          </a:prstGeom>
          <a:noFill/>
        </p:spPr>
        <p:txBody>
          <a:bodyPr wrap="square" rtlCol="0">
            <a:spAutoFit/>
          </a:bodyPr>
          <a:lstStyle/>
          <a:p>
            <a:r>
              <a:rPr lang="en-CA" b="1" dirty="0"/>
              <a:t>purple</a:t>
            </a:r>
          </a:p>
        </p:txBody>
      </p:sp>
      <p:sp>
        <p:nvSpPr>
          <p:cNvPr id="73" name="TextBox 72">
            <a:extLst>
              <a:ext uri="{FF2B5EF4-FFF2-40B4-BE49-F238E27FC236}">
                <a16:creationId xmlns:a16="http://schemas.microsoft.com/office/drawing/2014/main" id="{37F34014-1948-EF45-AF4D-A52793ADA39A}"/>
              </a:ext>
            </a:extLst>
          </p:cNvPr>
          <p:cNvSpPr txBox="1"/>
          <p:nvPr/>
        </p:nvSpPr>
        <p:spPr>
          <a:xfrm>
            <a:off x="975642" y="6123542"/>
            <a:ext cx="825329" cy="369332"/>
          </a:xfrm>
          <a:prstGeom prst="rect">
            <a:avLst/>
          </a:prstGeom>
          <a:noFill/>
        </p:spPr>
        <p:txBody>
          <a:bodyPr wrap="square" rtlCol="0">
            <a:spAutoFit/>
          </a:bodyPr>
          <a:lstStyle/>
          <a:p>
            <a:r>
              <a:rPr lang="en-CA" b="1" dirty="0"/>
              <a:t>Green</a:t>
            </a:r>
          </a:p>
        </p:txBody>
      </p:sp>
      <p:sp>
        <p:nvSpPr>
          <p:cNvPr id="74" name="TextBox 73">
            <a:extLst>
              <a:ext uri="{FF2B5EF4-FFF2-40B4-BE49-F238E27FC236}">
                <a16:creationId xmlns:a16="http://schemas.microsoft.com/office/drawing/2014/main" id="{F8A37036-260B-9A4C-A4B8-A31D3732C038}"/>
              </a:ext>
            </a:extLst>
          </p:cNvPr>
          <p:cNvSpPr txBox="1"/>
          <p:nvPr/>
        </p:nvSpPr>
        <p:spPr>
          <a:xfrm>
            <a:off x="2107434" y="6123542"/>
            <a:ext cx="825329" cy="369332"/>
          </a:xfrm>
          <a:prstGeom prst="rect">
            <a:avLst/>
          </a:prstGeom>
          <a:noFill/>
        </p:spPr>
        <p:txBody>
          <a:bodyPr wrap="square" rtlCol="0">
            <a:spAutoFit/>
          </a:bodyPr>
          <a:lstStyle/>
          <a:p>
            <a:r>
              <a:rPr lang="en-CA" b="1" dirty="0"/>
              <a:t>blue</a:t>
            </a:r>
          </a:p>
        </p:txBody>
      </p:sp>
      <p:sp>
        <p:nvSpPr>
          <p:cNvPr id="75" name="TextBox 74">
            <a:extLst>
              <a:ext uri="{FF2B5EF4-FFF2-40B4-BE49-F238E27FC236}">
                <a16:creationId xmlns:a16="http://schemas.microsoft.com/office/drawing/2014/main" id="{18556874-D98D-3442-9989-D32275EED5E9}"/>
              </a:ext>
            </a:extLst>
          </p:cNvPr>
          <p:cNvSpPr txBox="1"/>
          <p:nvPr/>
        </p:nvSpPr>
        <p:spPr>
          <a:xfrm>
            <a:off x="3178833" y="6123542"/>
            <a:ext cx="825329" cy="369332"/>
          </a:xfrm>
          <a:prstGeom prst="rect">
            <a:avLst/>
          </a:prstGeom>
          <a:noFill/>
        </p:spPr>
        <p:txBody>
          <a:bodyPr wrap="square" rtlCol="0">
            <a:spAutoFit/>
          </a:bodyPr>
          <a:lstStyle/>
          <a:p>
            <a:r>
              <a:rPr lang="en-CA" b="1" dirty="0"/>
              <a:t>purple</a:t>
            </a:r>
          </a:p>
        </p:txBody>
      </p:sp>
      <p:sp>
        <p:nvSpPr>
          <p:cNvPr id="3" name="Title 2">
            <a:extLst>
              <a:ext uri="{FF2B5EF4-FFF2-40B4-BE49-F238E27FC236}">
                <a16:creationId xmlns:a16="http://schemas.microsoft.com/office/drawing/2014/main" id="{E925E4BC-7B21-9E4B-90BF-EF0F16F6BA67}"/>
              </a:ext>
            </a:extLst>
          </p:cNvPr>
          <p:cNvSpPr>
            <a:spLocks noGrp="1"/>
          </p:cNvSpPr>
          <p:nvPr>
            <p:ph type="title"/>
          </p:nvPr>
        </p:nvSpPr>
        <p:spPr/>
        <p:txBody>
          <a:bodyPr/>
          <a:lstStyle/>
          <a:p>
            <a:endParaRPr lang="en-CA"/>
          </a:p>
        </p:txBody>
      </p:sp>
      <p:sp>
        <p:nvSpPr>
          <p:cNvPr id="45" name="Titre 1">
            <a:extLst>
              <a:ext uri="{FF2B5EF4-FFF2-40B4-BE49-F238E27FC236}">
                <a16:creationId xmlns:a16="http://schemas.microsoft.com/office/drawing/2014/main" id="{C17E3DDF-06CE-1E45-B4E2-2EF979C9D8DC}"/>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3C0EE40-5C5D-E743-9D93-8B572D82EEA2}"/>
                  </a:ext>
                </a:extLst>
              </p:cNvPr>
              <p:cNvSpPr/>
              <p:nvPr/>
            </p:nvSpPr>
            <p:spPr>
              <a:xfrm>
                <a:off x="4444600" y="3278413"/>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2" name="Rectangle 1">
                <a:extLst>
                  <a:ext uri="{FF2B5EF4-FFF2-40B4-BE49-F238E27FC236}">
                    <a16:creationId xmlns:a16="http://schemas.microsoft.com/office/drawing/2014/main" id="{33C0EE40-5C5D-E743-9D93-8B572D82EEA2}"/>
                  </a:ext>
                </a:extLst>
              </p:cNvPr>
              <p:cNvSpPr>
                <a:spLocks noRot="1" noChangeAspect="1" noMove="1" noResize="1" noEditPoints="1" noAdjustHandles="1" noChangeArrowheads="1" noChangeShapeType="1" noTextEdit="1"/>
              </p:cNvSpPr>
              <p:nvPr/>
            </p:nvSpPr>
            <p:spPr>
              <a:xfrm>
                <a:off x="4444600" y="3278413"/>
                <a:ext cx="461280" cy="369332"/>
              </a:xfrm>
              <a:prstGeom prst="rect">
                <a:avLst/>
              </a:prstGeom>
              <a:blipFill>
                <a:blip r:embed="rId1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488397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picture containing scatter chart&#10;&#10;Description automatically generated">
            <a:extLst>
              <a:ext uri="{FF2B5EF4-FFF2-40B4-BE49-F238E27FC236}">
                <a16:creationId xmlns:a16="http://schemas.microsoft.com/office/drawing/2014/main" id="{6701183A-0DDF-0845-84A0-8FBDC5325C28}"/>
              </a:ext>
            </a:extLst>
          </p:cNvPr>
          <p:cNvPicPr>
            <a:picLocks noGrp="1" noChangeAspect="1"/>
          </p:cNvPicPr>
          <p:nvPr>
            <p:ph sz="half" idx="1"/>
          </p:nvPr>
        </p:nvPicPr>
        <p:blipFill>
          <a:blip r:embed="rId2"/>
          <a:stretch>
            <a:fillRect/>
          </a:stretch>
        </p:blipFill>
        <p:spPr>
          <a:xfrm>
            <a:off x="4283968" y="2276872"/>
            <a:ext cx="4536504" cy="3024336"/>
          </a:xfrm>
        </p:spPr>
      </p:pic>
      <p:grpSp>
        <p:nvGrpSpPr>
          <p:cNvPr id="14" name="Group 13">
            <a:extLst>
              <a:ext uri="{FF2B5EF4-FFF2-40B4-BE49-F238E27FC236}">
                <a16:creationId xmlns:a16="http://schemas.microsoft.com/office/drawing/2014/main" id="{BD2EF1CF-6B6C-2142-AA18-43A72F716782}"/>
              </a:ext>
            </a:extLst>
          </p:cNvPr>
          <p:cNvGrpSpPr/>
          <p:nvPr/>
        </p:nvGrpSpPr>
        <p:grpSpPr>
          <a:xfrm>
            <a:off x="4788024" y="2492896"/>
            <a:ext cx="3655318" cy="2481783"/>
            <a:chOff x="4922497" y="2636912"/>
            <a:chExt cx="3655318" cy="2481783"/>
          </a:xfrm>
        </p:grpSpPr>
        <p:cxnSp>
          <p:nvCxnSpPr>
            <p:cNvPr id="15" name="Straight Arrow Connector 14">
              <a:extLst>
                <a:ext uri="{FF2B5EF4-FFF2-40B4-BE49-F238E27FC236}">
                  <a16:creationId xmlns:a16="http://schemas.microsoft.com/office/drawing/2014/main" id="{A3C8B03B-96F5-0E4C-AE19-AD23205BE435}"/>
                </a:ext>
              </a:extLst>
            </p:cNvPr>
            <p:cNvCxnSpPr>
              <a:cxnSpLocks/>
            </p:cNvCxnSpPr>
            <p:nvPr/>
          </p:nvCxnSpPr>
          <p:spPr>
            <a:xfrm>
              <a:off x="4922497" y="5108299"/>
              <a:ext cx="365531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534BC51-8E01-FB46-AEF2-0219F05D543E}"/>
                </a:ext>
              </a:extLst>
            </p:cNvPr>
            <p:cNvCxnSpPr>
              <a:cxnSpLocks/>
            </p:cNvCxnSpPr>
            <p:nvPr/>
          </p:nvCxnSpPr>
          <p:spPr>
            <a:xfrm flipV="1">
              <a:off x="4922497" y="2636912"/>
              <a:ext cx="0" cy="24817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36D766B-FF6A-4348-974B-FC44B01D810C}"/>
                  </a:ext>
                </a:extLst>
              </p:cNvPr>
              <p:cNvSpPr/>
              <p:nvPr/>
            </p:nvSpPr>
            <p:spPr>
              <a:xfrm>
                <a:off x="4286063" y="3259690"/>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1</m:t>
                          </m:r>
                        </m:sub>
                      </m:sSub>
                    </m:oMath>
                  </m:oMathPara>
                </a14:m>
                <a:endParaRPr lang="en-CA" dirty="0"/>
              </a:p>
            </p:txBody>
          </p:sp>
        </mc:Choice>
        <mc:Fallback xmlns="">
          <p:sp>
            <p:nvSpPr>
              <p:cNvPr id="22" name="Rectangle 21">
                <a:extLst>
                  <a:ext uri="{FF2B5EF4-FFF2-40B4-BE49-F238E27FC236}">
                    <a16:creationId xmlns:a16="http://schemas.microsoft.com/office/drawing/2014/main" id="{336D766B-FF6A-4348-974B-FC44B01D810C}"/>
                  </a:ext>
                </a:extLst>
              </p:cNvPr>
              <p:cNvSpPr>
                <a:spLocks noRot="1" noChangeAspect="1" noMove="1" noResize="1" noEditPoints="1" noAdjustHandles="1" noChangeArrowheads="1" noChangeShapeType="1" noTextEdit="1"/>
              </p:cNvSpPr>
              <p:nvPr/>
            </p:nvSpPr>
            <p:spPr>
              <a:xfrm>
                <a:off x="4286063" y="3259690"/>
                <a:ext cx="461280" cy="36933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F49B555-70C7-024F-80A4-FDB236006F88}"/>
                  </a:ext>
                </a:extLst>
              </p:cNvPr>
              <p:cNvSpPr/>
              <p:nvPr/>
            </p:nvSpPr>
            <p:spPr>
              <a:xfrm>
                <a:off x="4283968" y="3645024"/>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CA" dirty="0"/>
              </a:p>
            </p:txBody>
          </p:sp>
        </mc:Choice>
        <mc:Fallback xmlns="">
          <p:sp>
            <p:nvSpPr>
              <p:cNvPr id="23" name="Rectangle 22">
                <a:extLst>
                  <a:ext uri="{FF2B5EF4-FFF2-40B4-BE49-F238E27FC236}">
                    <a16:creationId xmlns:a16="http://schemas.microsoft.com/office/drawing/2014/main" id="{CF49B555-70C7-024F-80A4-FDB236006F88}"/>
                  </a:ext>
                </a:extLst>
              </p:cNvPr>
              <p:cNvSpPr>
                <a:spLocks noRot="1" noChangeAspect="1" noMove="1" noResize="1" noEditPoints="1" noAdjustHandles="1" noChangeArrowheads="1" noChangeShapeType="1" noTextEdit="1"/>
              </p:cNvSpPr>
              <p:nvPr/>
            </p:nvSpPr>
            <p:spPr>
              <a:xfrm>
                <a:off x="4283968" y="3645024"/>
                <a:ext cx="466603" cy="3693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A8958EA-949F-FE4B-A1BC-F7186D5BA9D2}"/>
                  </a:ext>
                </a:extLst>
              </p:cNvPr>
              <p:cNvSpPr/>
              <p:nvPr/>
            </p:nvSpPr>
            <p:spPr>
              <a:xfrm>
                <a:off x="4397686" y="2619848"/>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A" dirty="0"/>
              </a:p>
            </p:txBody>
          </p:sp>
        </mc:Choice>
        <mc:Fallback xmlns="">
          <p:sp>
            <p:nvSpPr>
              <p:cNvPr id="24" name="Rectangle 23">
                <a:extLst>
                  <a:ext uri="{FF2B5EF4-FFF2-40B4-BE49-F238E27FC236}">
                    <a16:creationId xmlns:a16="http://schemas.microsoft.com/office/drawing/2014/main" id="{4A8958EA-949F-FE4B-A1BC-F7186D5BA9D2}"/>
                  </a:ext>
                </a:extLst>
              </p:cNvPr>
              <p:cNvSpPr>
                <a:spLocks noRot="1" noChangeAspect="1" noMove="1" noResize="1" noEditPoints="1" noAdjustHandles="1" noChangeArrowheads="1" noChangeShapeType="1" noTextEdit="1"/>
              </p:cNvSpPr>
              <p:nvPr/>
            </p:nvSpPr>
            <p:spPr>
              <a:xfrm>
                <a:off x="4397686" y="2619848"/>
                <a:ext cx="466089" cy="3693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1298450-D7E5-EF45-87BF-AB24FEBC2C10}"/>
                  </a:ext>
                </a:extLst>
              </p:cNvPr>
              <p:cNvSpPr/>
              <p:nvPr/>
            </p:nvSpPr>
            <p:spPr>
              <a:xfrm>
                <a:off x="6497098" y="4930388"/>
                <a:ext cx="445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sub>
                      </m:sSub>
                    </m:oMath>
                  </m:oMathPara>
                </a14:m>
                <a:endParaRPr lang="en-CA" dirty="0"/>
              </a:p>
            </p:txBody>
          </p:sp>
        </mc:Choice>
        <mc:Fallback xmlns="">
          <p:sp>
            <p:nvSpPr>
              <p:cNvPr id="25" name="Rectangle 24">
                <a:extLst>
                  <a:ext uri="{FF2B5EF4-FFF2-40B4-BE49-F238E27FC236}">
                    <a16:creationId xmlns:a16="http://schemas.microsoft.com/office/drawing/2014/main" id="{41298450-D7E5-EF45-87BF-AB24FEBC2C10}"/>
                  </a:ext>
                </a:extLst>
              </p:cNvPr>
              <p:cNvSpPr>
                <a:spLocks noRot="1" noChangeAspect="1" noMove="1" noResize="1" noEditPoints="1" noAdjustHandles="1" noChangeArrowheads="1" noChangeShapeType="1" noTextEdit="1"/>
              </p:cNvSpPr>
              <p:nvPr/>
            </p:nvSpPr>
            <p:spPr>
              <a:xfrm>
                <a:off x="6497098" y="4930388"/>
                <a:ext cx="445378" cy="36933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75BE6C8-0F74-8F40-8FA2-882E0166B8AB}"/>
                  </a:ext>
                </a:extLst>
              </p:cNvPr>
              <p:cNvSpPr/>
              <p:nvPr/>
            </p:nvSpPr>
            <p:spPr>
              <a:xfrm>
                <a:off x="8260622" y="3904200"/>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CA" dirty="0"/>
              </a:p>
            </p:txBody>
          </p:sp>
        </mc:Choice>
        <mc:Fallback xmlns="">
          <p:sp>
            <p:nvSpPr>
              <p:cNvPr id="26" name="Rectangle 25">
                <a:extLst>
                  <a:ext uri="{FF2B5EF4-FFF2-40B4-BE49-F238E27FC236}">
                    <a16:creationId xmlns:a16="http://schemas.microsoft.com/office/drawing/2014/main" id="{C75BE6C8-0F74-8F40-8FA2-882E0166B8AB}"/>
                  </a:ext>
                </a:extLst>
              </p:cNvPr>
              <p:cNvSpPr>
                <a:spLocks noRot="1" noChangeAspect="1" noMove="1" noResize="1" noEditPoints="1" noAdjustHandles="1" noChangeArrowheads="1" noChangeShapeType="1" noTextEdit="1"/>
              </p:cNvSpPr>
              <p:nvPr/>
            </p:nvSpPr>
            <p:spPr>
              <a:xfrm>
                <a:off x="8260622" y="3904200"/>
                <a:ext cx="466603" cy="3693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D480E64-B96D-4A49-AD53-450853622F64}"/>
                  </a:ext>
                </a:extLst>
              </p:cNvPr>
              <p:cNvSpPr/>
              <p:nvPr/>
            </p:nvSpPr>
            <p:spPr>
              <a:xfrm>
                <a:off x="8020216" y="4931723"/>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A" dirty="0"/>
              </a:p>
            </p:txBody>
          </p:sp>
        </mc:Choice>
        <mc:Fallback xmlns="">
          <p:sp>
            <p:nvSpPr>
              <p:cNvPr id="27" name="Rectangle 26">
                <a:extLst>
                  <a:ext uri="{FF2B5EF4-FFF2-40B4-BE49-F238E27FC236}">
                    <a16:creationId xmlns:a16="http://schemas.microsoft.com/office/drawing/2014/main" id="{0D480E64-B96D-4A49-AD53-450853622F64}"/>
                  </a:ext>
                </a:extLst>
              </p:cNvPr>
              <p:cNvSpPr>
                <a:spLocks noRot="1" noChangeAspect="1" noMove="1" noResize="1" noEditPoints="1" noAdjustHandles="1" noChangeArrowheads="1" noChangeShapeType="1" noTextEdit="1"/>
              </p:cNvSpPr>
              <p:nvPr/>
            </p:nvSpPr>
            <p:spPr>
              <a:xfrm>
                <a:off x="8020216" y="4931723"/>
                <a:ext cx="460767" cy="36933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C0FB05A5-75B8-9C48-BCEE-51C2C7F05AD4}"/>
                  </a:ext>
                </a:extLst>
              </p:cNvPr>
              <p:cNvSpPr/>
              <p:nvPr/>
            </p:nvSpPr>
            <p:spPr>
              <a:xfrm>
                <a:off x="6230212" y="4941497"/>
                <a:ext cx="450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2</m:t>
                          </m:r>
                        </m:sub>
                      </m:sSub>
                    </m:oMath>
                  </m:oMathPara>
                </a14:m>
                <a:endParaRPr lang="en-CA" dirty="0"/>
              </a:p>
            </p:txBody>
          </p:sp>
        </mc:Choice>
        <mc:Fallback xmlns="">
          <p:sp>
            <p:nvSpPr>
              <p:cNvPr id="28" name="Rectangle 27">
                <a:extLst>
                  <a:ext uri="{FF2B5EF4-FFF2-40B4-BE49-F238E27FC236}">
                    <a16:creationId xmlns:a16="http://schemas.microsoft.com/office/drawing/2014/main" id="{C0FB05A5-75B8-9C48-BCEE-51C2C7F05AD4}"/>
                  </a:ext>
                </a:extLst>
              </p:cNvPr>
              <p:cNvSpPr>
                <a:spLocks noRot="1" noChangeAspect="1" noMove="1" noResize="1" noEditPoints="1" noAdjustHandles="1" noChangeArrowheads="1" noChangeShapeType="1" noTextEdit="1"/>
              </p:cNvSpPr>
              <p:nvPr/>
            </p:nvSpPr>
            <p:spPr>
              <a:xfrm>
                <a:off x="6230212" y="4941497"/>
                <a:ext cx="450700"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FA07137-B87A-C643-AB1C-8F2DF0011E3D}"/>
                  </a:ext>
                </a:extLst>
              </p:cNvPr>
              <p:cNvSpPr/>
              <p:nvPr/>
            </p:nvSpPr>
            <p:spPr>
              <a:xfrm>
                <a:off x="5980677" y="4918709"/>
                <a:ext cx="450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3</m:t>
                          </m:r>
                        </m:sub>
                      </m:sSub>
                    </m:oMath>
                  </m:oMathPara>
                </a14:m>
                <a:endParaRPr lang="en-CA" dirty="0"/>
              </a:p>
            </p:txBody>
          </p:sp>
        </mc:Choice>
        <mc:Fallback xmlns="">
          <p:sp>
            <p:nvSpPr>
              <p:cNvPr id="29" name="Rectangle 28">
                <a:extLst>
                  <a:ext uri="{FF2B5EF4-FFF2-40B4-BE49-F238E27FC236}">
                    <a16:creationId xmlns:a16="http://schemas.microsoft.com/office/drawing/2014/main" id="{7FA07137-B87A-C643-AB1C-8F2DF0011E3D}"/>
                  </a:ext>
                </a:extLst>
              </p:cNvPr>
              <p:cNvSpPr>
                <a:spLocks noRot="1" noChangeAspect="1" noMove="1" noResize="1" noEditPoints="1" noAdjustHandles="1" noChangeArrowheads="1" noChangeShapeType="1" noTextEdit="1"/>
              </p:cNvSpPr>
              <p:nvPr/>
            </p:nvSpPr>
            <p:spPr>
              <a:xfrm>
                <a:off x="5980677" y="4918709"/>
                <a:ext cx="450700" cy="369332"/>
              </a:xfrm>
              <a:prstGeom prst="rect">
                <a:avLst/>
              </a:prstGeom>
              <a:blipFill>
                <a:blip r:embed="rId10"/>
                <a:stretch>
                  <a:fillRect/>
                </a:stretch>
              </a:blipFill>
            </p:spPr>
            <p:txBody>
              <a:bodyPr/>
              <a:lstStyle/>
              <a:p>
                <a:r>
                  <a:rPr lang="en-CA">
                    <a:noFill/>
                  </a:rPr>
                  <a:t> </a:t>
                </a:r>
              </a:p>
            </p:txBody>
          </p:sp>
        </mc:Fallback>
      </mc:AlternateContent>
      <p:sp>
        <p:nvSpPr>
          <p:cNvPr id="13" name="TextBox 12">
            <a:extLst>
              <a:ext uri="{FF2B5EF4-FFF2-40B4-BE49-F238E27FC236}">
                <a16:creationId xmlns:a16="http://schemas.microsoft.com/office/drawing/2014/main" id="{65D42E33-4961-9B4A-9433-899402737D31}"/>
              </a:ext>
            </a:extLst>
          </p:cNvPr>
          <p:cNvSpPr txBox="1"/>
          <p:nvPr/>
        </p:nvSpPr>
        <p:spPr>
          <a:xfrm>
            <a:off x="454336" y="2214156"/>
            <a:ext cx="3312368" cy="1569660"/>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Helvetica" pitchFamily="2" charset="0"/>
              </a:rPr>
              <a:t>The process is iterative..</a:t>
            </a:r>
          </a:p>
          <a:p>
            <a:pPr marL="285750" indent="-285750">
              <a:buFont typeface="Arial" panose="020B0604020202020204" pitchFamily="34" charset="0"/>
              <a:buChar char="•"/>
            </a:pPr>
            <a:endParaRPr lang="en-CA" sz="2400" dirty="0">
              <a:latin typeface="Helvetica" pitchFamily="2" charset="0"/>
            </a:endParaRPr>
          </a:p>
          <a:p>
            <a:pPr marL="285750" indent="-285750">
              <a:buFont typeface="Arial" panose="020B0604020202020204" pitchFamily="34" charset="0"/>
              <a:buChar char="•"/>
            </a:pPr>
            <a:r>
              <a:rPr lang="en-CA" sz="2400" dirty="0">
                <a:latin typeface="Helvetica" pitchFamily="2" charset="0"/>
              </a:rPr>
              <a:t>When to stop?</a:t>
            </a:r>
          </a:p>
        </p:txBody>
      </p:sp>
      <p:sp>
        <p:nvSpPr>
          <p:cNvPr id="3" name="Title 2">
            <a:extLst>
              <a:ext uri="{FF2B5EF4-FFF2-40B4-BE49-F238E27FC236}">
                <a16:creationId xmlns:a16="http://schemas.microsoft.com/office/drawing/2014/main" id="{B3DAC7B6-BA87-F744-9AE5-3EE97A5CA161}"/>
              </a:ext>
            </a:extLst>
          </p:cNvPr>
          <p:cNvSpPr>
            <a:spLocks noGrp="1"/>
          </p:cNvSpPr>
          <p:nvPr>
            <p:ph type="title"/>
          </p:nvPr>
        </p:nvSpPr>
        <p:spPr/>
        <p:txBody>
          <a:bodyPr/>
          <a:lstStyle/>
          <a:p>
            <a:endParaRPr lang="en-CA"/>
          </a:p>
        </p:txBody>
      </p:sp>
      <p:sp>
        <p:nvSpPr>
          <p:cNvPr id="18" name="Titre 1">
            <a:extLst>
              <a:ext uri="{FF2B5EF4-FFF2-40B4-BE49-F238E27FC236}">
                <a16:creationId xmlns:a16="http://schemas.microsoft.com/office/drawing/2014/main" id="{2CFDDA69-A088-4745-AA5E-B1F025C820E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example</a:t>
            </a:r>
          </a:p>
        </p:txBody>
      </p:sp>
    </p:spTree>
    <p:extLst>
      <p:ext uri="{BB962C8B-B14F-4D97-AF65-F5344CB8AC3E}">
        <p14:creationId xmlns:p14="http://schemas.microsoft.com/office/powerpoint/2010/main" val="4099190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type="body" sz="quarter" idx="10"/>
          </p:nvPr>
        </p:nvSpPr>
        <p:spPr>
          <a:xfrm>
            <a:off x="242629" y="2204864"/>
            <a:ext cx="8658742" cy="4464496"/>
          </a:xfrm>
        </p:spPr>
        <p:txBody>
          <a:bodyPr>
            <a:noAutofit/>
          </a:bodyPr>
          <a:lstStyle/>
          <a:p>
            <a:pPr>
              <a:lnSpc>
                <a:spcPct val="170000"/>
              </a:lnSpc>
            </a:pPr>
            <a:r>
              <a:rPr lang="en-US" sz="2000" dirty="0">
                <a:latin typeface="Helvetica" pitchFamily="2" charset="0"/>
                <a:cs typeface="Calibri"/>
              </a:rPr>
              <a:t>Audrey Baguette</a:t>
            </a:r>
          </a:p>
          <a:p>
            <a:pPr>
              <a:lnSpc>
                <a:spcPct val="170000"/>
              </a:lnSpc>
            </a:pPr>
            <a:r>
              <a:rPr lang="en-US" sz="2000" dirty="0">
                <a:latin typeface="Helvetica" pitchFamily="2" charset="0"/>
                <a:cs typeface="Calibri"/>
              </a:rPr>
              <a:t>PhD student - Quantitative Life Sciences </a:t>
            </a:r>
          </a:p>
          <a:p>
            <a:pPr>
              <a:lnSpc>
                <a:spcPct val="170000"/>
              </a:lnSpc>
            </a:pPr>
            <a:r>
              <a:rPr lang="en-US" sz="2000" dirty="0">
                <a:latin typeface="Helvetica" pitchFamily="2" charset="0"/>
                <a:cs typeface="Calibri"/>
              </a:rPr>
              <a:t>3D conformation of chromatin and its relation to gene expression</a:t>
            </a:r>
          </a:p>
        </p:txBody>
      </p:sp>
      <p:sp>
        <p:nvSpPr>
          <p:cNvPr id="2" name="Titre 1">
            <a:extLst>
              <a:ext uri="{FF2B5EF4-FFF2-40B4-BE49-F238E27FC236}">
                <a16:creationId xmlns:a16="http://schemas.microsoft.com/office/drawing/2014/main" id="{7D442A67-6808-B148-B650-0C3896F6C6CD}"/>
              </a:ext>
            </a:extLst>
          </p:cNvPr>
          <p:cNvSpPr>
            <a:spLocks noGrp="1"/>
          </p:cNvSpPr>
          <p:nvPr>
            <p:ph type="title" idx="4294967295"/>
          </p:nvPr>
        </p:nvSpPr>
        <p:spPr>
          <a:xfrm>
            <a:off x="179512" y="1124744"/>
            <a:ext cx="7886700" cy="1325563"/>
          </a:xfrm>
        </p:spPr>
        <p:txBody>
          <a:bodyPr>
            <a:normAutofit/>
          </a:bodyPr>
          <a:lstStyle/>
          <a:p>
            <a:r>
              <a:rPr lang="en-CA" sz="4000" b="1" dirty="0">
                <a:latin typeface="Helvetica" pitchFamily="2" charset="0"/>
              </a:rPr>
              <a:t>Personal Introduction</a:t>
            </a:r>
          </a:p>
        </p:txBody>
      </p:sp>
    </p:spTree>
    <p:extLst>
      <p:ext uri="{BB962C8B-B14F-4D97-AF65-F5344CB8AC3E}">
        <p14:creationId xmlns:p14="http://schemas.microsoft.com/office/powerpoint/2010/main" val="1256932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p:txBody>
          <a:bodyPr/>
          <a:lstStyle/>
          <a:p>
            <a:pPr marL="514350" indent="-514350">
              <a:buFont typeface="+mj-lt"/>
              <a:buAutoNum type="arabicPeriod"/>
            </a:pPr>
            <a:r>
              <a:rPr lang="en-CA" dirty="0">
                <a:latin typeface="Helvetica" pitchFamily="2" charset="0"/>
              </a:rPr>
              <a:t>What is a good DT?</a:t>
            </a:r>
          </a:p>
          <a:p>
            <a:pPr marL="514350" indent="-514350">
              <a:buFont typeface="+mj-lt"/>
              <a:buAutoNum type="arabicPeriod"/>
            </a:pPr>
            <a:r>
              <a:rPr lang="en-CA" dirty="0">
                <a:latin typeface="Helvetica" pitchFamily="2" charset="0"/>
              </a:rPr>
              <a:t>How to define the error?</a:t>
            </a:r>
          </a:p>
          <a:p>
            <a:pPr marL="514350" indent="-514350">
              <a:buFont typeface="+mj-lt"/>
              <a:buAutoNum type="arabicPeriod"/>
            </a:pPr>
            <a:r>
              <a:rPr lang="en-CA" dirty="0">
                <a:latin typeface="Helvetica" pitchFamily="2" charset="0"/>
              </a:rPr>
              <a:t>How to split?</a:t>
            </a:r>
          </a:p>
          <a:p>
            <a:pPr marL="514350" indent="-514350">
              <a:buFont typeface="+mj-lt"/>
              <a:buAutoNum type="arabicPeriod"/>
            </a:pPr>
            <a:r>
              <a:rPr lang="en-CA" dirty="0">
                <a:latin typeface="Helvetica" pitchFamily="2" charset="0"/>
              </a:rPr>
              <a:t>When to stop?</a:t>
            </a:r>
          </a:p>
          <a:p>
            <a:endParaRPr lang="en-CA" dirty="0">
              <a:latin typeface="Helvetica" pitchFamily="2" charset="0"/>
            </a:endParaRPr>
          </a:p>
          <a:p>
            <a:endParaRPr lang="en-CA" dirty="0">
              <a:latin typeface="Helvetica" pitchFamily="2" charset="0"/>
            </a:endParaRPr>
          </a:p>
        </p:txBody>
      </p:sp>
      <p:sp>
        <p:nvSpPr>
          <p:cNvPr id="4" name="Title 3">
            <a:extLst>
              <a:ext uri="{FF2B5EF4-FFF2-40B4-BE49-F238E27FC236}">
                <a16:creationId xmlns:a16="http://schemas.microsoft.com/office/drawing/2014/main" id="{81A0366D-5FE9-354B-9966-245732199674}"/>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352C2C4-7A87-324B-939A-E6DE87E6CA32}"/>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2682580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p:txBody>
          <a:bodyPr/>
          <a:lstStyle/>
          <a:p>
            <a:pPr marL="514350" indent="-514350">
              <a:buFont typeface="+mj-lt"/>
              <a:buAutoNum type="arabicPeriod"/>
            </a:pPr>
            <a:r>
              <a:rPr lang="en-CA" dirty="0">
                <a:solidFill>
                  <a:srgbClr val="C00000"/>
                </a:solidFill>
                <a:latin typeface="Helvetica" pitchFamily="2" charset="0"/>
              </a:rPr>
              <a:t>What is a good DT?</a:t>
            </a:r>
          </a:p>
          <a:p>
            <a:pPr lvl="1"/>
            <a:r>
              <a:rPr lang="en-CA" dirty="0">
                <a:latin typeface="Helvetica" pitchFamily="2" charset="0"/>
              </a:rPr>
              <a:t>Homogenous space</a:t>
            </a:r>
          </a:p>
          <a:p>
            <a:pPr lvl="1"/>
            <a:r>
              <a:rPr lang="en-CA" dirty="0">
                <a:latin typeface="Helvetica" pitchFamily="2" charset="0"/>
              </a:rPr>
              <a:t>Same elements in same region: low error</a:t>
            </a:r>
          </a:p>
          <a:p>
            <a:pPr marL="457200" lvl="1" indent="0">
              <a:buNone/>
            </a:pPr>
            <a:endParaRPr lang="en-CA" dirty="0">
              <a:solidFill>
                <a:srgbClr val="C00000"/>
              </a:solidFill>
              <a:latin typeface="Helvetica" pitchFamily="2" charset="0"/>
            </a:endParaRPr>
          </a:p>
          <a:p>
            <a:pPr marL="0" indent="0">
              <a:buNone/>
            </a:pPr>
            <a:endParaRPr lang="en-CA" dirty="0">
              <a:latin typeface="Helvetica" pitchFamily="2" charset="0"/>
            </a:endParaRPr>
          </a:p>
          <a:p>
            <a:endParaRPr lang="en-CA" dirty="0">
              <a:latin typeface="Helvetica" pitchFamily="2" charset="0"/>
            </a:endParaRPr>
          </a:p>
        </p:txBody>
      </p:sp>
      <p:pic>
        <p:nvPicPr>
          <p:cNvPr id="4" name="Picture 3">
            <a:extLst>
              <a:ext uri="{FF2B5EF4-FFF2-40B4-BE49-F238E27FC236}">
                <a16:creationId xmlns:a16="http://schemas.microsoft.com/office/drawing/2014/main" id="{ADF2C98F-F6E1-F041-A5F0-AC048CF4C04F}"/>
              </a:ext>
            </a:extLst>
          </p:cNvPr>
          <p:cNvPicPr>
            <a:picLocks noChangeAspect="1"/>
          </p:cNvPicPr>
          <p:nvPr/>
        </p:nvPicPr>
        <p:blipFill>
          <a:blip r:embed="rId2"/>
          <a:stretch>
            <a:fillRect/>
          </a:stretch>
        </p:blipFill>
        <p:spPr>
          <a:xfrm>
            <a:off x="4067944" y="3459832"/>
            <a:ext cx="3671327" cy="2422891"/>
          </a:xfrm>
          <a:prstGeom prst="rect">
            <a:avLst/>
          </a:prstGeom>
        </p:spPr>
      </p:pic>
      <p:sp>
        <p:nvSpPr>
          <p:cNvPr id="6" name="Title 5">
            <a:extLst>
              <a:ext uri="{FF2B5EF4-FFF2-40B4-BE49-F238E27FC236}">
                <a16:creationId xmlns:a16="http://schemas.microsoft.com/office/drawing/2014/main" id="{9319724E-EE7F-A643-A949-98EC5322875D}"/>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4F650ED7-23BF-F743-8469-16910E5FBBEB}"/>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350011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B7ACF8-C255-4444-B9E5-5D3BAE2A4CA4}"/>
              </a:ext>
            </a:extLst>
          </p:cNvPr>
          <p:cNvSpPr>
            <a:spLocks noGrp="1"/>
          </p:cNvSpPr>
          <p:nvPr>
            <p:ph idx="1"/>
          </p:nvPr>
        </p:nvSpPr>
        <p:spPr/>
        <p:txBody>
          <a:bodyPr>
            <a:normAutofit/>
          </a:bodyPr>
          <a:lstStyle/>
          <a:p>
            <a:pPr marL="514350" indent="-514350">
              <a:buAutoNum type="arabicPeriod" startAt="2"/>
            </a:pPr>
            <a:r>
              <a:rPr lang="en-CA" sz="2400" dirty="0">
                <a:solidFill>
                  <a:srgbClr val="C00000"/>
                </a:solidFill>
                <a:latin typeface="Helvetica" pitchFamily="2" charset="0"/>
              </a:rPr>
              <a:t>How to define the error?</a:t>
            </a:r>
          </a:p>
          <a:p>
            <a:pPr>
              <a:buFontTx/>
              <a:buChar char="-"/>
            </a:pPr>
            <a:r>
              <a:rPr lang="en-CA" sz="2400" dirty="0">
                <a:latin typeface="Helvetica" pitchFamily="2" charset="0"/>
              </a:rPr>
              <a:t>Count misclassification</a:t>
            </a:r>
          </a:p>
          <a:p>
            <a:pPr>
              <a:buFontTx/>
              <a:buChar char="-"/>
            </a:pPr>
            <a:r>
              <a:rPr lang="en-CA" sz="2400" dirty="0">
                <a:latin typeface="Helvetica" pitchFamily="2" charset="0"/>
              </a:rPr>
              <a:t>Measure of homogenous</a:t>
            </a:r>
          </a:p>
        </p:txBody>
      </p:sp>
      <p:sp>
        <p:nvSpPr>
          <p:cNvPr id="5" name="Title 4">
            <a:extLst>
              <a:ext uri="{FF2B5EF4-FFF2-40B4-BE49-F238E27FC236}">
                <a16:creationId xmlns:a16="http://schemas.microsoft.com/office/drawing/2014/main" id="{C1BC3C78-BD20-1A40-8909-08E1B70392E0}"/>
              </a:ext>
            </a:extLst>
          </p:cNvPr>
          <p:cNvSpPr>
            <a:spLocks noGrp="1"/>
          </p:cNvSpPr>
          <p:nvPr>
            <p:ph type="title"/>
          </p:nvPr>
        </p:nvSpPr>
        <p:spPr/>
        <p:txBody>
          <a:bodyPr/>
          <a:lstStyle/>
          <a:p>
            <a:endParaRPr lang="en-CA"/>
          </a:p>
        </p:txBody>
      </p:sp>
      <p:sp>
        <p:nvSpPr>
          <p:cNvPr id="19" name="Titre 1">
            <a:extLst>
              <a:ext uri="{FF2B5EF4-FFF2-40B4-BE49-F238E27FC236}">
                <a16:creationId xmlns:a16="http://schemas.microsoft.com/office/drawing/2014/main" id="{A00EE561-7F59-2D43-AC68-19C16CF2CB4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1713230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1: Minimise the cost of </a:t>
                </a:r>
                <a:r>
                  <a:rPr lang="en-CA" sz="2000" i="1" u="sng" dirty="0">
                    <a:latin typeface="Helvetica" pitchFamily="2" charset="0"/>
                  </a:rPr>
                  <a:t>Mean Square Error (MSE)</a:t>
                </a:r>
              </a:p>
              <a:p>
                <a:pPr marL="457200" lvl="1" indent="0">
                  <a:buNone/>
                </a:pPr>
                <a:endParaRPr lang="en-CA"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Cost</m:t>
                      </m:r>
                      <m:r>
                        <a:rPr lang="en-US" sz="1700">
                          <a:latin typeface="Cambria Math" panose="02040503050406030204" pitchFamily="18" charset="0"/>
                        </a:rPr>
                        <m:t> </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r>
                            <a:rPr lang="en-US" sz="1700" i="1">
                              <a:latin typeface="Cambria Math" panose="02040503050406030204" pitchFamily="18" charset="0"/>
                            </a:rPr>
                            <m:t>, </m:t>
                          </m:r>
                          <m:r>
                            <a:rPr lang="en-US" sz="1700" b="0" i="1" smtClean="0">
                              <a:latin typeface="Cambria Math" panose="02040503050406030204" pitchFamily="18" charset="0"/>
                            </a:rPr>
                            <m:t>𝑀</m:t>
                          </m:r>
                        </m:e>
                      </m:d>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𝑁</m:t>
                              </m:r>
                            </m:e>
                            <m:sub>
                              <m:r>
                                <a:rPr lang="en-US" sz="1700" i="1">
                                  <a:latin typeface="Cambria Math" panose="02040503050406030204" pitchFamily="18" charset="0"/>
                                </a:rPr>
                                <m:t>𝑘</m:t>
                              </m:r>
                            </m:sub>
                          </m:sSub>
                        </m:den>
                      </m:f>
                      <m:sSup>
                        <m:sSupPr>
                          <m:ctrlPr>
                            <a:rPr lang="en-US" sz="1700" i="1">
                              <a:latin typeface="Cambria Math" panose="02040503050406030204" pitchFamily="18" charset="0"/>
                            </a:rPr>
                          </m:ctrlPr>
                        </m:sSupPr>
                        <m:e>
                          <m:nary>
                            <m:naryPr>
                              <m:chr m:val="∑"/>
                              <m:supHide m:val="on"/>
                              <m:ctrlPr>
                                <a:rPr lang="en-US" sz="1700" i="1">
                                  <a:latin typeface="Cambria Math" panose="02040503050406030204" pitchFamily="18" charset="0"/>
                                </a:rPr>
                              </m:ctrlPr>
                            </m:naryPr>
                            <m:sub>
                              <m:sSup>
                                <m:sSupPr>
                                  <m:ctrlPr>
                                    <a:rPr lang="en-US" sz="1700" i="1">
                                      <a:latin typeface="Cambria Math" panose="02040503050406030204" pitchFamily="18" charset="0"/>
                                    </a:rPr>
                                  </m:ctrlPr>
                                </m:sSupPr>
                                <m:e>
                                  <m:r>
                                    <m:rPr>
                                      <m:brk m:alnAt="7"/>
                                    </m:rPr>
                                    <a:rPr lang="en-US" sz="1700" i="1">
                                      <a:latin typeface="Cambria Math" panose="02040503050406030204" pitchFamily="18" charset="0"/>
                                    </a:rPr>
                                    <m:t>𝑥</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sub>
                            <m:sup/>
                            <m:e>
                              <m:d>
                                <m:dPr>
                                  <m:ctrlPr>
                                    <a:rPr lang="en-US" sz="1700" i="1">
                                      <a:latin typeface="Cambria Math" panose="02040503050406030204" pitchFamily="18" charset="0"/>
                                    </a:rPr>
                                  </m:ctrlPr>
                                </m:dPr>
                                <m:e>
                                  <m:sSup>
                                    <m:sSupPr>
                                      <m:ctrlPr>
                                        <a:rPr lang="en-US" sz="1700" i="1">
                                          <a:latin typeface="Cambria Math" panose="02040503050406030204" pitchFamily="18" charset="0"/>
                                        </a:rPr>
                                      </m:ctrlPr>
                                    </m:sSupPr>
                                    <m:e>
                                      <m:r>
                                        <a:rPr lang="en-US" sz="1700" i="1">
                                          <a:latin typeface="Cambria Math" panose="02040503050406030204" pitchFamily="18" charset="0"/>
                                        </a:rPr>
                                        <m:t>𝑦</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𝑘</m:t>
                                      </m:r>
                                    </m:sub>
                                  </m:sSub>
                                </m:e>
                              </m:d>
                            </m:e>
                          </m:nary>
                        </m:e>
                        <m:sup>
                          <m:r>
                            <a:rPr lang="en-US" sz="1700" i="1">
                              <a:latin typeface="Cambria Math" panose="02040503050406030204" pitchFamily="18" charset="0"/>
                            </a:rPr>
                            <m:t>2</m:t>
                          </m:r>
                        </m:sup>
                      </m:sSup>
                    </m:oMath>
                  </m:oMathPara>
                </a14:m>
                <a:endParaRPr lang="en-CA" sz="1700" dirty="0">
                  <a:latin typeface="Helvetica" pitchFamily="2" charset="0"/>
                </a:endParaRPr>
              </a:p>
              <a:p>
                <a:pPr lvl="1"/>
                <a:endParaRPr lang="en-CA" sz="2000" dirty="0">
                  <a:latin typeface="Helvetica" pitchFamily="2" charset="0"/>
                </a:endParaRPr>
              </a:p>
              <a:p>
                <a:pPr lvl="1"/>
                <a:r>
                  <a:rPr lang="en-CA" sz="2000" dirty="0">
                    <a:latin typeface="Helvetica" pitchFamily="2" charset="0"/>
                  </a:rPr>
                  <a:t>Predict: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𝑚𝑒𝑎𝑛</m:t>
                    </m:r>
                    <m:d>
                      <m:dPr>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p>
                      </m:e>
                    </m:d>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𝑘</m:t>
                        </m:r>
                      </m:sub>
                    </m:sSub>
                    <m:r>
                      <a:rPr lang="en-US" sz="2000" i="1">
                        <a:latin typeface="Cambria Math" panose="02040503050406030204" pitchFamily="18" charset="0"/>
                      </a:rPr>
                      <m:t>)</m:t>
                    </m:r>
                  </m:oMath>
                </a14:m>
                <a:endParaRPr lang="en-US" sz="2000" dirty="0">
                  <a:latin typeface="Helvetica" pitchFamily="2" charset="0"/>
                </a:endParaRPr>
              </a:p>
              <a:p>
                <a:pPr marL="457200" lvl="1" indent="0">
                  <a:buNone/>
                </a:pPr>
                <a:endParaRPr lang="en-CA" sz="2000"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Cost</m:t>
                      </m:r>
                      <m:r>
                        <a:rPr lang="en-US" sz="2000">
                          <a:latin typeface="Cambria Math" panose="02040503050406030204" pitchFamily="18" charset="0"/>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𝑘</m:t>
                              </m:r>
                            </m:sub>
                          </m:sSub>
                          <m:r>
                            <a:rPr lang="en-US" sz="2000" i="1">
                              <a:latin typeface="Cambria Math" panose="02040503050406030204" pitchFamily="18" charset="0"/>
                            </a:rPr>
                            <m:t>, </m:t>
                          </m:r>
                          <m:r>
                            <a:rPr lang="en-US" sz="2000" i="1">
                              <a:latin typeface="Cambria Math" panose="02040503050406030204" pitchFamily="18" charset="0"/>
                            </a:rPr>
                            <m:t>𝑀</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𝑘</m:t>
                              </m:r>
                            </m:sub>
                          </m:sSub>
                        </m:den>
                      </m:f>
                      <m:sSup>
                        <m:sSupPr>
                          <m:ctrlPr>
                            <a:rPr lang="en-US" sz="2000" i="1">
                              <a:latin typeface="Cambria Math" panose="02040503050406030204" pitchFamily="18" charset="0"/>
                            </a:rPr>
                          </m:ctrlPr>
                        </m:sSupPr>
                        <m:e>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m:rPr>
                                      <m:brk m:alnAt="7"/>
                                    </m:rP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𝑘</m:t>
                                  </m:r>
                                </m:sub>
                              </m:sSub>
                            </m:sub>
                            <m:sup/>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𝑘</m:t>
                                      </m:r>
                                    </m:sub>
                                  </m:sSub>
                                </m:e>
                              </m:d>
                            </m:e>
                          </m:nary>
                        </m:e>
                        <m:sup>
                          <m:r>
                            <a:rPr lang="en-US" sz="2000" i="1">
                              <a:latin typeface="Cambria Math" panose="02040503050406030204" pitchFamily="18" charset="0"/>
                            </a:rPr>
                            <m:t>2</m:t>
                          </m:r>
                        </m:sup>
                      </m:sSup>
                    </m:oMath>
                  </m:oMathPara>
                </a14:m>
                <a:endParaRPr lang="en-CA" sz="2000" dirty="0">
                  <a:latin typeface="Helvetica" pitchFamily="2" charset="0"/>
                </a:endParaRPr>
              </a:p>
              <a:p>
                <a:pPr marL="0" indent="0">
                  <a:buNone/>
                </a:pPr>
                <a14:m>
                  <m:oMath xmlns:m="http://schemas.openxmlformats.org/officeDocument/2006/math">
                    <m:sSub>
                      <m:sSubPr>
                        <m:ctrlPr>
                          <a:rPr lang="en-US" sz="1500" i="1">
                            <a:solidFill>
                              <a:srgbClr val="C00000"/>
                            </a:solidFill>
                            <a:latin typeface="Cambria Math" panose="02040503050406030204" pitchFamily="18" charset="0"/>
                          </a:rPr>
                        </m:ctrlPr>
                      </m:sSubPr>
                      <m:e>
                        <m:r>
                          <a:rPr lang="en-US" sz="1500" i="1">
                            <a:solidFill>
                              <a:srgbClr val="C00000"/>
                            </a:solidFill>
                            <a:latin typeface="Cambria Math" panose="02040503050406030204" pitchFamily="18" charset="0"/>
                          </a:rPr>
                          <m:t>𝑤</m:t>
                        </m:r>
                      </m:e>
                      <m:sub>
                        <m:r>
                          <a:rPr lang="en-US" sz="1500" i="1">
                            <a:solidFill>
                              <a:srgbClr val="C00000"/>
                            </a:solidFill>
                            <a:latin typeface="Cambria Math" panose="02040503050406030204" pitchFamily="18" charset="0"/>
                          </a:rPr>
                          <m:t>𝑘</m:t>
                        </m:r>
                      </m:sub>
                    </m:sSub>
                    <m:r>
                      <a:rPr lang="en-US" sz="1500" i="1">
                        <a:solidFill>
                          <a:srgbClr val="C00000"/>
                        </a:solidFill>
                        <a:latin typeface="Cambria Math" panose="02040503050406030204" pitchFamily="18" charset="0"/>
                      </a:rPr>
                      <m:t>:</m:t>
                    </m:r>
                  </m:oMath>
                </a14:m>
                <a:r>
                  <a:rPr lang="en-CA" sz="1500" dirty="0">
                    <a:latin typeface="Helvetica" pitchFamily="2" charset="0"/>
                  </a:rPr>
                  <a:t> prediction in region </a:t>
                </a:r>
                <a:r>
                  <a:rPr lang="en-CA" sz="1500" i="1" dirty="0">
                    <a:latin typeface="Helvetica" pitchFamily="2" charset="0"/>
                  </a:rPr>
                  <a:t>k</a:t>
                </a:r>
                <a:endParaRPr lang="en-CA" sz="1500" dirty="0">
                  <a:solidFill>
                    <a:srgbClr val="C00000"/>
                  </a:solidFill>
                  <a:latin typeface="Helvetica" pitchFamily="2" charset="0"/>
                </a:endParaRPr>
              </a:p>
              <a:p>
                <a:pPr marL="0" indent="0">
                  <a:buNone/>
                </a:pPr>
                <a:r>
                  <a:rPr lang="en-CA" sz="1500" dirty="0">
                    <a:solidFill>
                      <a:srgbClr val="C00000"/>
                    </a:solidFill>
                    <a:latin typeface="Helvetica" pitchFamily="2" charset="0"/>
                  </a:rPr>
                  <a:t> </a:t>
                </a:r>
                <a14:m>
                  <m:oMath xmlns:m="http://schemas.openxmlformats.org/officeDocument/2006/math">
                    <m:sSub>
                      <m:sSubPr>
                        <m:ctrlPr>
                          <a:rPr lang="en-US" sz="1500" i="1">
                            <a:solidFill>
                              <a:srgbClr val="C00000"/>
                            </a:solidFill>
                            <a:latin typeface="Cambria Math" panose="02040503050406030204" pitchFamily="18" charset="0"/>
                          </a:rPr>
                        </m:ctrlPr>
                      </m:sSubPr>
                      <m:e>
                        <m:r>
                          <a:rPr lang="en-US" sz="1500" i="1">
                            <a:solidFill>
                              <a:srgbClr val="C00000"/>
                            </a:solidFill>
                            <a:latin typeface="Cambria Math" panose="02040503050406030204" pitchFamily="18" charset="0"/>
                          </a:rPr>
                          <m:t>𝑁</m:t>
                        </m:r>
                      </m:e>
                      <m:sub>
                        <m:r>
                          <a:rPr lang="en-US" sz="1500" i="1">
                            <a:solidFill>
                              <a:srgbClr val="C00000"/>
                            </a:solidFill>
                            <a:latin typeface="Cambria Math" panose="02040503050406030204" pitchFamily="18" charset="0"/>
                          </a:rPr>
                          <m:t>𝑘</m:t>
                        </m:r>
                      </m:sub>
                    </m:sSub>
                    <m:r>
                      <a:rPr lang="en-US" sz="1500" i="1">
                        <a:solidFill>
                          <a:srgbClr val="C00000"/>
                        </a:solidFill>
                        <a:latin typeface="Cambria Math" panose="02040503050406030204" pitchFamily="18" charset="0"/>
                      </a:rPr>
                      <m:t>: </m:t>
                    </m:r>
                  </m:oMath>
                </a14:m>
                <a:r>
                  <a:rPr lang="en-CA" sz="1500" dirty="0">
                    <a:latin typeface="Helvetica" pitchFamily="2" charset="0"/>
                  </a:rPr>
                  <a:t>number of instances in region </a:t>
                </a:r>
                <a:r>
                  <a:rPr lang="en-CA" sz="1500" i="1" dirty="0">
                    <a:latin typeface="Helvetica" pitchFamily="2" charset="0"/>
                  </a:rPr>
                  <a:t>k</a:t>
                </a:r>
              </a:p>
              <a:p>
                <a:pPr marL="0" indent="0">
                  <a:buNone/>
                </a:pPr>
                <a:r>
                  <a:rPr lang="en-CA" sz="1500" dirty="0">
                    <a:solidFill>
                      <a:srgbClr val="C00000"/>
                    </a:solidFill>
                    <a:latin typeface="Helvetica" pitchFamily="2" charset="0"/>
                  </a:rPr>
                  <a:t> </a:t>
                </a:r>
                <a14:m>
                  <m:oMath xmlns:m="http://schemas.openxmlformats.org/officeDocument/2006/math">
                    <m:sSup>
                      <m:sSupPr>
                        <m:ctrlPr>
                          <a:rPr lang="en-US" sz="1500" i="1">
                            <a:solidFill>
                              <a:srgbClr val="C00000"/>
                            </a:solidFill>
                            <a:latin typeface="Cambria Math" panose="02040503050406030204" pitchFamily="18" charset="0"/>
                          </a:rPr>
                        </m:ctrlPr>
                      </m:sSupPr>
                      <m:e>
                        <m:r>
                          <a:rPr lang="en-US" sz="1500" i="1">
                            <a:solidFill>
                              <a:srgbClr val="C00000"/>
                            </a:solidFill>
                            <a:latin typeface="Cambria Math" panose="02040503050406030204" pitchFamily="18" charset="0"/>
                          </a:rPr>
                          <m:t>𝑦</m:t>
                        </m:r>
                      </m:e>
                      <m:sup>
                        <m:r>
                          <a:rPr lang="en-US" sz="1500" i="1">
                            <a:solidFill>
                              <a:srgbClr val="C00000"/>
                            </a:solidFill>
                            <a:latin typeface="Cambria Math" panose="02040503050406030204" pitchFamily="18" charset="0"/>
                          </a:rPr>
                          <m:t>(</m:t>
                        </m:r>
                        <m:r>
                          <a:rPr lang="en-US" sz="1500" i="1">
                            <a:solidFill>
                              <a:srgbClr val="C00000"/>
                            </a:solidFill>
                            <a:latin typeface="Cambria Math" panose="02040503050406030204" pitchFamily="18" charset="0"/>
                          </a:rPr>
                          <m:t>𝑛</m:t>
                        </m:r>
                        <m:r>
                          <a:rPr lang="en-US" sz="1500" i="1">
                            <a:solidFill>
                              <a:srgbClr val="C00000"/>
                            </a:solidFill>
                            <a:latin typeface="Cambria Math" panose="02040503050406030204" pitchFamily="18" charset="0"/>
                          </a:rPr>
                          <m:t>)</m:t>
                        </m:r>
                      </m:sup>
                    </m:sSup>
                    <m:r>
                      <a:rPr lang="en-US" sz="1500" i="1">
                        <a:solidFill>
                          <a:srgbClr val="C00000"/>
                        </a:solidFill>
                        <a:latin typeface="Cambria Math" panose="02040503050406030204" pitchFamily="18" charset="0"/>
                      </a:rPr>
                      <m:t>:</m:t>
                    </m:r>
                  </m:oMath>
                </a14:m>
                <a:r>
                  <a:rPr lang="en-CA" sz="1500" dirty="0">
                    <a:latin typeface="Helvetica" pitchFamily="2" charset="0"/>
                  </a:rPr>
                  <a:t>truth label of </a:t>
                </a:r>
                <a:r>
                  <a:rPr lang="en-CA" sz="1500" i="1" dirty="0">
                    <a:latin typeface="Helvetica" pitchFamily="2" charset="0"/>
                  </a:rPr>
                  <a:t>n </a:t>
                </a:r>
                <a:r>
                  <a:rPr lang="en-CA" sz="1500" dirty="0">
                    <a:latin typeface="Helvetica" pitchFamily="2" charset="0"/>
                  </a:rPr>
                  <a:t>data instance </a:t>
                </a:r>
              </a:p>
            </p:txBody>
          </p:sp>
        </mc:Choice>
        <mc:Fallback xmlns="">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1508" b="-1005"/>
                </a:stretch>
              </a:blipFill>
            </p:spPr>
            <p:txBody>
              <a:bodyPr/>
              <a:lstStyle/>
              <a:p>
                <a:r>
                  <a:rPr lang="en-CA">
                    <a:noFill/>
                  </a:rPr>
                  <a:t> </a:t>
                </a:r>
              </a:p>
            </p:txBody>
          </p:sp>
        </mc:Fallback>
      </mc:AlternateContent>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3434137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lnSpcReduction="10000"/>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1: Minimise the cost of </a:t>
                </a:r>
                <a:r>
                  <a:rPr lang="en-CA" sz="2000" i="1" u="sng" dirty="0">
                    <a:latin typeface="Helvetica" pitchFamily="2" charset="0"/>
                  </a:rPr>
                  <a:t>Mean Square Error (MSE)</a:t>
                </a:r>
              </a:p>
              <a:p>
                <a:pPr marL="457200" lvl="1" indent="0">
                  <a:buNone/>
                </a:pPr>
                <a:endParaRPr lang="en-CA" dirty="0">
                  <a:latin typeface="Helvetica" pitchFamily="2"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Cost</m:t>
                      </m:r>
                      <m:r>
                        <a:rPr lang="en-US" sz="1700">
                          <a:latin typeface="Cambria Math" panose="02040503050406030204" pitchFamily="18" charset="0"/>
                        </a:rPr>
                        <m:t> </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r>
                            <a:rPr lang="en-US" sz="1700" i="1">
                              <a:latin typeface="Cambria Math" panose="02040503050406030204" pitchFamily="18" charset="0"/>
                            </a:rPr>
                            <m:t>, </m:t>
                          </m:r>
                          <m:r>
                            <a:rPr lang="en-US" sz="1700" b="0" i="1" smtClean="0">
                              <a:latin typeface="Cambria Math" panose="02040503050406030204" pitchFamily="18" charset="0"/>
                            </a:rPr>
                            <m:t>𝑀</m:t>
                          </m:r>
                        </m:e>
                      </m:d>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𝑁</m:t>
                              </m:r>
                            </m:e>
                            <m:sub>
                              <m:r>
                                <a:rPr lang="en-US" sz="1700" i="1">
                                  <a:latin typeface="Cambria Math" panose="02040503050406030204" pitchFamily="18" charset="0"/>
                                </a:rPr>
                                <m:t>𝑘</m:t>
                              </m:r>
                            </m:sub>
                          </m:sSub>
                        </m:den>
                      </m:f>
                      <m:sSup>
                        <m:sSupPr>
                          <m:ctrlPr>
                            <a:rPr lang="en-US" sz="1700" i="1">
                              <a:latin typeface="Cambria Math" panose="02040503050406030204" pitchFamily="18" charset="0"/>
                            </a:rPr>
                          </m:ctrlPr>
                        </m:sSupPr>
                        <m:e>
                          <m:nary>
                            <m:naryPr>
                              <m:chr m:val="∑"/>
                              <m:supHide m:val="on"/>
                              <m:ctrlPr>
                                <a:rPr lang="en-US" sz="1700" i="1">
                                  <a:latin typeface="Cambria Math" panose="02040503050406030204" pitchFamily="18" charset="0"/>
                                </a:rPr>
                              </m:ctrlPr>
                            </m:naryPr>
                            <m:sub>
                              <m:sSup>
                                <m:sSupPr>
                                  <m:ctrlPr>
                                    <a:rPr lang="en-US" sz="1700" i="1">
                                      <a:latin typeface="Cambria Math" panose="02040503050406030204" pitchFamily="18" charset="0"/>
                                    </a:rPr>
                                  </m:ctrlPr>
                                </m:sSupPr>
                                <m:e>
                                  <m:r>
                                    <m:rPr>
                                      <m:brk m:alnAt="7"/>
                                    </m:rPr>
                                    <a:rPr lang="en-US" sz="1700" i="1">
                                      <a:latin typeface="Cambria Math" panose="02040503050406030204" pitchFamily="18" charset="0"/>
                                    </a:rPr>
                                    <m:t>𝑥</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𝑅</m:t>
                                  </m:r>
                                </m:e>
                                <m:sub>
                                  <m:r>
                                    <a:rPr lang="en-US" sz="1700" i="1">
                                      <a:latin typeface="Cambria Math" panose="02040503050406030204" pitchFamily="18" charset="0"/>
                                    </a:rPr>
                                    <m:t>𝑘</m:t>
                                  </m:r>
                                </m:sub>
                              </m:sSub>
                            </m:sub>
                            <m:sup/>
                            <m:e>
                              <m:d>
                                <m:dPr>
                                  <m:ctrlPr>
                                    <a:rPr lang="en-US" sz="1700" i="1">
                                      <a:latin typeface="Cambria Math" panose="02040503050406030204" pitchFamily="18" charset="0"/>
                                    </a:rPr>
                                  </m:ctrlPr>
                                </m:dPr>
                                <m:e>
                                  <m:sSup>
                                    <m:sSupPr>
                                      <m:ctrlPr>
                                        <a:rPr lang="en-US" sz="1700" i="1">
                                          <a:latin typeface="Cambria Math" panose="02040503050406030204" pitchFamily="18" charset="0"/>
                                        </a:rPr>
                                      </m:ctrlPr>
                                    </m:sSupPr>
                                    <m:e>
                                      <m:r>
                                        <a:rPr lang="en-US" sz="1700" i="1">
                                          <a:latin typeface="Cambria Math" panose="02040503050406030204" pitchFamily="18" charset="0"/>
                                        </a:rPr>
                                        <m:t>𝑦</m:t>
                                      </m:r>
                                    </m:e>
                                    <m:sup>
                                      <m:d>
                                        <m:dPr>
                                          <m:ctrlPr>
                                            <a:rPr lang="en-US" sz="1700" i="1">
                                              <a:latin typeface="Cambria Math" panose="02040503050406030204" pitchFamily="18" charset="0"/>
                                            </a:rPr>
                                          </m:ctrlPr>
                                        </m:dPr>
                                        <m:e>
                                          <m:r>
                                            <a:rPr lang="en-US" sz="1700" i="1">
                                              <a:latin typeface="Cambria Math" panose="02040503050406030204" pitchFamily="18" charset="0"/>
                                            </a:rPr>
                                            <m:t>𝑛</m:t>
                                          </m:r>
                                        </m:e>
                                      </m:d>
                                    </m:sup>
                                  </m:sSup>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𝑘</m:t>
                                      </m:r>
                                    </m:sub>
                                  </m:sSub>
                                </m:e>
                              </m:d>
                            </m:e>
                          </m:nary>
                        </m:e>
                        <m:sup>
                          <m:r>
                            <a:rPr lang="en-US" sz="1700" i="1">
                              <a:latin typeface="Cambria Math" panose="02040503050406030204" pitchFamily="18" charset="0"/>
                            </a:rPr>
                            <m:t>2</m:t>
                          </m:r>
                        </m:sup>
                      </m:sSup>
                    </m:oMath>
                  </m:oMathPara>
                </a14:m>
                <a:endParaRPr lang="en-CA" sz="1700" dirty="0">
                  <a:latin typeface="Helvetica" pitchFamily="2" charset="0"/>
                </a:endParaRPr>
              </a:p>
              <a:p>
                <a:pPr marL="0" indent="0">
                  <a:buNone/>
                </a:pPr>
                <a:endParaRPr lang="en-CA" sz="1700" dirty="0">
                  <a:latin typeface="Helvetica" pitchFamily="2" charset="0"/>
                </a:endParaRPr>
              </a:p>
              <a:p>
                <a:pPr lvl="1"/>
                <a:r>
                  <a:rPr lang="en-CA" sz="2000" dirty="0">
                    <a:solidFill>
                      <a:srgbClr val="C00000"/>
                    </a:solidFill>
                    <a:latin typeface="Helvetica" pitchFamily="2" charset="0"/>
                  </a:rPr>
                  <a:t>Problem: </a:t>
                </a:r>
                <a:r>
                  <a:rPr lang="en-CA" sz="2000" dirty="0">
                    <a:latin typeface="Helvetica" pitchFamily="2" charset="0"/>
                  </a:rPr>
                  <a:t>2 possible splits with same misclassification rate (2/8)</a:t>
                </a: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lvl="1"/>
                <a:endParaRPr lang="en-CA" sz="2000" dirty="0">
                  <a:solidFill>
                    <a:srgbClr val="C00000"/>
                  </a:solidFill>
                  <a:latin typeface="Helvetica" pitchFamily="2" charset="0"/>
                </a:endParaRPr>
              </a:p>
              <a:p>
                <a:pPr marL="457200" lvl="1" indent="0">
                  <a:buNone/>
                </a:pPr>
                <a:endParaRPr lang="en-CA" sz="2000" dirty="0">
                  <a:solidFill>
                    <a:srgbClr val="C00000"/>
                  </a:solidFill>
                  <a:latin typeface="Helvetica" pitchFamily="2" charset="0"/>
                </a:endParaRPr>
              </a:p>
              <a:p>
                <a:pPr lvl="1"/>
                <a:r>
                  <a:rPr lang="en-CA" sz="2000" dirty="0">
                    <a:solidFill>
                      <a:srgbClr val="C00000"/>
                    </a:solidFill>
                    <a:latin typeface="Helvetica" pitchFamily="2" charset="0"/>
                  </a:rPr>
                  <a:t>Split on the right is better because one region does not require further splitting </a:t>
                </a:r>
              </a:p>
            </p:txBody>
          </p:sp>
        </mc:Choice>
        <mc:Fallback>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2010" r="-1608" b="-1759"/>
                </a:stretch>
              </a:blipFill>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0D7D3386-78E4-854A-BDB0-4DD736B3EF5A}"/>
              </a:ext>
            </a:extLst>
          </p:cNvPr>
          <p:cNvGrpSpPr/>
          <p:nvPr/>
        </p:nvGrpSpPr>
        <p:grpSpPr>
          <a:xfrm>
            <a:off x="2484664" y="4869160"/>
            <a:ext cx="791192" cy="551322"/>
            <a:chOff x="2484664" y="4869160"/>
            <a:chExt cx="791192" cy="551322"/>
          </a:xfrm>
        </p:grpSpPr>
        <p:cxnSp>
          <p:nvCxnSpPr>
            <p:cNvPr id="12" name="Straight Connector 11">
              <a:extLst>
                <a:ext uri="{FF2B5EF4-FFF2-40B4-BE49-F238E27FC236}">
                  <a16:creationId xmlns:a16="http://schemas.microsoft.com/office/drawing/2014/main" id="{EA96804F-030D-5B4F-845E-EFFA683F0690}"/>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68998BC-64BB-6D40-9589-EDB4EEF9C443}"/>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ACDA0E61-D684-5440-BF9F-B33CD5FAFB29}"/>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Rectangle 16">
            <a:extLst>
              <a:ext uri="{FF2B5EF4-FFF2-40B4-BE49-F238E27FC236}">
                <a16:creationId xmlns:a16="http://schemas.microsoft.com/office/drawing/2014/main" id="{A046C143-97DF-0A4A-8D6B-D9D4A8409D09}"/>
              </a:ext>
            </a:extLst>
          </p:cNvPr>
          <p:cNvSpPr/>
          <p:nvPr/>
        </p:nvSpPr>
        <p:spPr>
          <a:xfrm>
            <a:off x="2559334" y="4439848"/>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18" name="Rectangle 17">
            <a:extLst>
              <a:ext uri="{FF2B5EF4-FFF2-40B4-BE49-F238E27FC236}">
                <a16:creationId xmlns:a16="http://schemas.microsoft.com/office/drawing/2014/main" id="{1C94457C-D8C3-9148-8B8E-5DDC40E54F49}"/>
              </a:ext>
            </a:extLst>
          </p:cNvPr>
          <p:cNvSpPr/>
          <p:nvPr/>
        </p:nvSpPr>
        <p:spPr>
          <a:xfrm>
            <a:off x="1691722" y="5178999"/>
            <a:ext cx="790729" cy="461665"/>
          </a:xfrm>
          <a:prstGeom prst="rect">
            <a:avLst/>
          </a:prstGeom>
        </p:spPr>
        <p:txBody>
          <a:bodyPr wrap="none">
            <a:spAutoFit/>
          </a:bodyPr>
          <a:lstStyle/>
          <a:p>
            <a:r>
              <a:rPr lang="en-CA" sz="1200" b="1" dirty="0">
                <a:latin typeface="Helvetica" pitchFamily="2" charset="0"/>
              </a:rPr>
              <a:t>3 Blue</a:t>
            </a:r>
          </a:p>
          <a:p>
            <a:r>
              <a:rPr lang="en-CA" sz="1200" b="1" dirty="0">
                <a:solidFill>
                  <a:srgbClr val="FF0000"/>
                </a:solidFill>
                <a:latin typeface="Helvetica" pitchFamily="2" charset="0"/>
              </a:rPr>
              <a:t>1 Yellow</a:t>
            </a:r>
            <a:endParaRPr lang="en-CA" sz="1200" b="1" dirty="0">
              <a:solidFill>
                <a:srgbClr val="FF0000"/>
              </a:solidFill>
            </a:endParaRPr>
          </a:p>
        </p:txBody>
      </p:sp>
      <p:sp>
        <p:nvSpPr>
          <p:cNvPr id="19" name="Rectangle 18">
            <a:extLst>
              <a:ext uri="{FF2B5EF4-FFF2-40B4-BE49-F238E27FC236}">
                <a16:creationId xmlns:a16="http://schemas.microsoft.com/office/drawing/2014/main" id="{215BB9A1-3846-384D-987E-4A732F531FAC}"/>
              </a:ext>
            </a:extLst>
          </p:cNvPr>
          <p:cNvSpPr/>
          <p:nvPr/>
        </p:nvSpPr>
        <p:spPr>
          <a:xfrm>
            <a:off x="3474305" y="5178998"/>
            <a:ext cx="790729" cy="461665"/>
          </a:xfrm>
          <a:prstGeom prst="rect">
            <a:avLst/>
          </a:prstGeom>
        </p:spPr>
        <p:txBody>
          <a:bodyPr wrap="none">
            <a:spAutoFit/>
          </a:bodyPr>
          <a:lstStyle/>
          <a:p>
            <a:r>
              <a:rPr lang="en-CA" sz="1200" b="1" dirty="0">
                <a:solidFill>
                  <a:srgbClr val="FF0000"/>
                </a:solidFill>
                <a:latin typeface="Helvetica" pitchFamily="2" charset="0"/>
              </a:rPr>
              <a:t>1 Blue</a:t>
            </a:r>
          </a:p>
          <a:p>
            <a:r>
              <a:rPr lang="en-CA" sz="1200" b="1" dirty="0">
                <a:latin typeface="Helvetica" pitchFamily="2" charset="0"/>
              </a:rPr>
              <a:t>3 Yellow</a:t>
            </a:r>
            <a:endParaRPr lang="en-CA" sz="1200" b="1" dirty="0"/>
          </a:p>
        </p:txBody>
      </p:sp>
      <p:grpSp>
        <p:nvGrpSpPr>
          <p:cNvPr id="28" name="Group 27">
            <a:extLst>
              <a:ext uri="{FF2B5EF4-FFF2-40B4-BE49-F238E27FC236}">
                <a16:creationId xmlns:a16="http://schemas.microsoft.com/office/drawing/2014/main" id="{4CD5DC8F-62F0-CB44-884B-2AE36598499F}"/>
              </a:ext>
            </a:extLst>
          </p:cNvPr>
          <p:cNvGrpSpPr/>
          <p:nvPr/>
        </p:nvGrpSpPr>
        <p:grpSpPr>
          <a:xfrm>
            <a:off x="6283360" y="4869160"/>
            <a:ext cx="791192" cy="551322"/>
            <a:chOff x="2484664" y="4869160"/>
            <a:chExt cx="791192" cy="551322"/>
          </a:xfrm>
        </p:grpSpPr>
        <p:cxnSp>
          <p:nvCxnSpPr>
            <p:cNvPr id="29" name="Straight Connector 28">
              <a:extLst>
                <a:ext uri="{FF2B5EF4-FFF2-40B4-BE49-F238E27FC236}">
                  <a16:creationId xmlns:a16="http://schemas.microsoft.com/office/drawing/2014/main" id="{28E3B204-4F38-9D4F-8A37-E165D6DF3907}"/>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7A55F-7214-3747-BF5F-773DB2492CF7}"/>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97853E42-138D-1A4D-851E-96686F9FA86F}"/>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2" name="Rectangle 31">
            <a:extLst>
              <a:ext uri="{FF2B5EF4-FFF2-40B4-BE49-F238E27FC236}">
                <a16:creationId xmlns:a16="http://schemas.microsoft.com/office/drawing/2014/main" id="{40168A3C-B272-CE42-A4EE-6F332D218394}"/>
              </a:ext>
            </a:extLst>
          </p:cNvPr>
          <p:cNvSpPr/>
          <p:nvPr/>
        </p:nvSpPr>
        <p:spPr>
          <a:xfrm>
            <a:off x="6358030" y="4439848"/>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33" name="Rectangle 32">
            <a:extLst>
              <a:ext uri="{FF2B5EF4-FFF2-40B4-BE49-F238E27FC236}">
                <a16:creationId xmlns:a16="http://schemas.microsoft.com/office/drawing/2014/main" id="{24184ADF-3B80-574D-A734-9AD9C2A53B47}"/>
              </a:ext>
            </a:extLst>
          </p:cNvPr>
          <p:cNvSpPr/>
          <p:nvPr/>
        </p:nvSpPr>
        <p:spPr>
          <a:xfrm>
            <a:off x="5490418" y="5178999"/>
            <a:ext cx="790729" cy="461665"/>
          </a:xfrm>
          <a:prstGeom prst="rect">
            <a:avLst/>
          </a:prstGeom>
        </p:spPr>
        <p:txBody>
          <a:bodyPr wrap="none">
            <a:spAutoFit/>
          </a:bodyPr>
          <a:lstStyle/>
          <a:p>
            <a:r>
              <a:rPr lang="en-CA" sz="1200" b="1" dirty="0">
                <a:latin typeface="Helvetica" pitchFamily="2" charset="0"/>
              </a:rPr>
              <a:t>4 Blue</a:t>
            </a:r>
          </a:p>
          <a:p>
            <a:r>
              <a:rPr lang="en-CA" sz="1200" b="1" dirty="0">
                <a:solidFill>
                  <a:srgbClr val="FF0000"/>
                </a:solidFill>
                <a:latin typeface="Helvetica" pitchFamily="2" charset="0"/>
              </a:rPr>
              <a:t>2 Yellow</a:t>
            </a:r>
            <a:endParaRPr lang="en-CA" sz="1200" b="1" dirty="0">
              <a:solidFill>
                <a:srgbClr val="FF0000"/>
              </a:solidFill>
            </a:endParaRPr>
          </a:p>
        </p:txBody>
      </p:sp>
      <p:sp>
        <p:nvSpPr>
          <p:cNvPr id="34" name="Rectangle 33">
            <a:extLst>
              <a:ext uri="{FF2B5EF4-FFF2-40B4-BE49-F238E27FC236}">
                <a16:creationId xmlns:a16="http://schemas.microsoft.com/office/drawing/2014/main" id="{BD3D634B-FEF6-A24C-8CF7-FE32B8748EF6}"/>
              </a:ext>
            </a:extLst>
          </p:cNvPr>
          <p:cNvSpPr/>
          <p:nvPr/>
        </p:nvSpPr>
        <p:spPr>
          <a:xfrm>
            <a:off x="7273001" y="5178998"/>
            <a:ext cx="790729" cy="276999"/>
          </a:xfrm>
          <a:prstGeom prst="rect">
            <a:avLst/>
          </a:prstGeom>
        </p:spPr>
        <p:txBody>
          <a:bodyPr wrap="none">
            <a:spAutoFit/>
          </a:bodyPr>
          <a:lstStyle/>
          <a:p>
            <a:r>
              <a:rPr lang="en-CA" sz="1200" b="1" dirty="0">
                <a:latin typeface="Helvetica" pitchFamily="2" charset="0"/>
              </a:rPr>
              <a:t>2 Yellow</a:t>
            </a:r>
            <a:endParaRPr lang="en-CA" sz="1200" b="1" dirty="0"/>
          </a:p>
        </p:txBody>
      </p:sp>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25120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2" grpId="0"/>
      <p:bldP spid="33" grpId="0"/>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2: Information gain and homogeneity measure</a:t>
                </a:r>
              </a:p>
              <a:p>
                <a:pPr lvl="1"/>
                <a:endParaRPr lang="en-CA" sz="2000" i="1" u="sng" dirty="0">
                  <a:latin typeface="Helvetica" pitchFamily="2" charset="0"/>
                </a:endParaRPr>
              </a:p>
              <a:p>
                <a:pPr lvl="1"/>
                <a:r>
                  <a:rPr lang="en-CA" sz="2000" i="1" u="sng" dirty="0">
                    <a:latin typeface="Helvetica" pitchFamily="2" charset="0"/>
                  </a:rPr>
                  <a:t>Entropy: </a:t>
                </a:r>
                <a:r>
                  <a:rPr lang="en-CA" sz="2000" dirty="0">
                    <a:latin typeface="Helvetica" pitchFamily="2" charset="0"/>
                  </a:rPr>
                  <a:t>expected amount of information in observing a random variable (</a:t>
                </a:r>
                <a:r>
                  <a:rPr lang="en-CA" sz="2000" i="1" dirty="0">
                    <a:latin typeface="Helvetica" pitchFamily="2" charset="0"/>
                  </a:rPr>
                  <a:t>y)</a:t>
                </a: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𝑐</m:t>
                          </m:r>
                          <m:r>
                            <a:rPr lang="en-US" sz="2000" b="0" i="1" smtClean="0">
                              <a:latin typeface="Cambria Math" panose="02040503050406030204" pitchFamily="18" charset="0"/>
                            </a:rPr>
                            <m:t>=1 </m:t>
                          </m:r>
                        </m:sub>
                        <m:sup>
                          <m:r>
                            <a:rPr lang="en-US" sz="2000" b="0" i="1" smtClean="0">
                              <a:latin typeface="Cambria Math" panose="02040503050406030204" pitchFamily="18" charset="0"/>
                            </a:rPr>
                            <m:t>𝐶</m:t>
                          </m:r>
                        </m:sup>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𝑐</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e>
                          </m:func>
                        </m:e>
                      </m:nary>
                    </m:oMath>
                  </m:oMathPara>
                </a14:m>
                <a:endParaRPr lang="en-CA" sz="2000" i="1" dirty="0">
                  <a:latin typeface="Helvetica" pitchFamily="2" charset="0"/>
                </a:endParaRPr>
              </a:p>
              <a:p>
                <a:pPr lvl="8"/>
                <a14:m>
                  <m:oMath xmlns:m="http://schemas.openxmlformats.org/officeDocument/2006/math">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𝑝</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𝑦</m:t>
                            </m:r>
                            <m:r>
                              <a:rPr lang="en-US" sz="1400" b="0" i="1" smtClean="0">
                                <a:latin typeface="Cambria Math" panose="02040503050406030204" pitchFamily="18" charset="0"/>
                              </a:rPr>
                              <m:t>=</m:t>
                            </m:r>
                            <m:r>
                              <a:rPr lang="en-US" sz="1400" b="0" i="1" smtClean="0">
                                <a:latin typeface="Cambria Math" panose="02040503050406030204" pitchFamily="18" charset="0"/>
                              </a:rPr>
                              <m:t>𝑐</m:t>
                            </m:r>
                          </m:e>
                        </m:d>
                      </m:e>
                    </m:func>
                    <m:r>
                      <a:rPr lang="en-US" sz="1400" b="0" i="1" smtClean="0">
                        <a:latin typeface="Cambria Math" panose="02040503050406030204" pitchFamily="18" charset="0"/>
                      </a:rPr>
                      <m:t>:</m:t>
                    </m:r>
                  </m:oMath>
                </a14:m>
                <a:r>
                  <a:rPr lang="en-CA" sz="1400" i="1" dirty="0">
                    <a:latin typeface="Helvetica" pitchFamily="2" charset="0"/>
                  </a:rPr>
                  <a:t> amount of information in observing c</a:t>
                </a:r>
              </a:p>
              <a:p>
                <a:pPr lvl="1"/>
                <a:r>
                  <a:rPr lang="en-CA" sz="2000" i="1" u="sng" dirty="0">
                    <a:latin typeface="Helvetica" pitchFamily="2" charset="0"/>
                  </a:rPr>
                  <a:t>Mutual information:</a:t>
                </a:r>
                <a:r>
                  <a:rPr lang="en-CA" sz="2000" i="1" dirty="0">
                    <a:latin typeface="Helvetica" pitchFamily="2" charset="0"/>
                  </a:rPr>
                  <a:t> </a:t>
                </a:r>
                <a:r>
                  <a:rPr lang="en-CA" sz="2000" dirty="0">
                    <a:latin typeface="Helvetica" pitchFamily="2" charset="0"/>
                  </a:rPr>
                  <a:t>amount of information </a:t>
                </a:r>
                <a:r>
                  <a:rPr lang="en-CA" sz="2000" b="1" i="1" dirty="0">
                    <a:latin typeface="Helvetica" pitchFamily="2" charset="0"/>
                  </a:rPr>
                  <a:t>t</a:t>
                </a:r>
                <a:r>
                  <a:rPr lang="en-CA" sz="2000" dirty="0">
                    <a:latin typeface="Helvetica" pitchFamily="2" charset="0"/>
                  </a:rPr>
                  <a:t> conveys about </a:t>
                </a:r>
                <a:r>
                  <a:rPr lang="en-CA" sz="2000" b="1" i="1" dirty="0">
                    <a:latin typeface="Helvetica" pitchFamily="2" charset="0"/>
                  </a:rPr>
                  <a:t>y</a:t>
                </a:r>
              </a:p>
              <a:p>
                <a:pPr lvl="1"/>
                <a:endParaRPr lang="en-CA" sz="2000" b="1" i="1" u="sng" dirty="0">
                  <a:latin typeface="Helvetica" pitchFamily="2"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m:oMathPara>
                </a14:m>
                <a:endParaRPr lang="en-CA" sz="2000" i="1" u="sng" dirty="0">
                  <a:latin typeface="Helvetica" pitchFamily="2" charset="0"/>
                </a:endParaRPr>
              </a:p>
              <a:p>
                <a:pPr marL="457200" lvl="1" indent="0">
                  <a:buNone/>
                </a:pPr>
                <a:endParaRPr lang="en-CA" dirty="0">
                  <a:latin typeface="Helvetica" pitchFamily="2" charset="0"/>
                </a:endParaRPr>
              </a:p>
              <a:p>
                <a:pPr marL="457200" lvl="1" indent="0">
                  <a:buNone/>
                </a:pPr>
                <a14:m>
                  <m:oMath xmlns:m="http://schemas.openxmlformats.org/officeDocument/2006/math">
                    <m:r>
                      <a:rPr lang="en-US" sz="1600" b="0" i="1" smtClean="0">
                        <a:latin typeface="Cambria Math" panose="02040503050406030204" pitchFamily="18" charset="0"/>
                      </a:rPr>
                      <m:t>𝐶𝑜𝑠𝑡</m:t>
                    </m:r>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r>
                          <a:rPr lang="en-US" sz="1600" b="0" i="1" smtClean="0">
                            <a:latin typeface="Cambria Math" panose="02040503050406030204" pitchFamily="18" charset="0"/>
                          </a:rPr>
                          <m:t>𝐷</m:t>
                        </m:r>
                      </m:e>
                    </m:d>
                    <m:r>
                      <a:rPr lang="en-US" sz="1600" b="0" i="1" smtClean="0">
                        <a:latin typeface="Cambria Math" panose="02040503050406030204" pitchFamily="18" charset="0"/>
                      </a:rPr>
                      <m:t>=</m:t>
                    </m:r>
                    <m:r>
                      <a:rPr lang="en-US" sz="1600" b="0" i="1" smtClean="0">
                        <a:latin typeface="Cambria Math" panose="02040503050406030204" pitchFamily="18" charset="0"/>
                      </a:rPr>
                      <m:t>𝐻</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oMath>
                </a14:m>
                <a:r>
                  <a:rPr lang="en-CA" sz="1600" dirty="0">
                    <a:latin typeface="Helvetica" pitchFamily="2" charset="0"/>
                  </a:rPr>
                  <a:t> choose the split with the lowest entropy</a:t>
                </a:r>
              </a:p>
              <a:p>
                <a:pPr lvl="2"/>
                <a:r>
                  <a:rPr lang="en-CA" sz="1600" dirty="0">
                    <a:latin typeface="Helvetica" pitchFamily="2" charset="0"/>
                  </a:rPr>
                  <a:t>Choose the test which is maximally informative about labels</a:t>
                </a:r>
              </a:p>
            </p:txBody>
          </p:sp>
        </mc:Choice>
        <mc:Fallback xmlns="">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1508"/>
                </a:stretch>
              </a:blipFill>
            </p:spPr>
            <p:txBody>
              <a:bodyPr/>
              <a:lstStyle/>
              <a:p>
                <a:r>
                  <a:rPr lang="en-CA">
                    <a:noFill/>
                  </a:rPr>
                  <a:t> </a:t>
                </a:r>
              </a:p>
            </p:txBody>
          </p:sp>
        </mc:Fallback>
      </mc:AlternateContent>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spTree>
    <p:extLst>
      <p:ext uri="{BB962C8B-B14F-4D97-AF65-F5344CB8AC3E}">
        <p14:creationId xmlns:p14="http://schemas.microsoft.com/office/powerpoint/2010/main" val="1161343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D6C5B54-DF9C-2843-AC7F-D3003A508CBA}"/>
                  </a:ext>
                </a:extLst>
              </p:cNvPr>
              <p:cNvSpPr>
                <a:spLocks noGrp="1"/>
              </p:cNvSpPr>
              <p:nvPr>
                <p:ph idx="1"/>
              </p:nvPr>
            </p:nvSpPr>
            <p:spPr>
              <a:xfrm>
                <a:off x="539552" y="1690689"/>
                <a:ext cx="7886700" cy="5040559"/>
              </a:xfrm>
            </p:spPr>
            <p:txBody>
              <a:bodyPr>
                <a:normAutofit/>
              </a:bodyPr>
              <a:lstStyle/>
              <a:p>
                <a:pPr marL="0" indent="0">
                  <a:buNone/>
                </a:pPr>
                <a:r>
                  <a:rPr lang="en-CA" sz="2400" dirty="0">
                    <a:solidFill>
                      <a:srgbClr val="C00000"/>
                    </a:solidFill>
                    <a:latin typeface="Helvetica" pitchFamily="2" charset="0"/>
                  </a:rPr>
                  <a:t>3.  How to split (minimize the error)?</a:t>
                </a:r>
              </a:p>
              <a:p>
                <a:pPr lvl="1"/>
                <a:r>
                  <a:rPr lang="en-CA" sz="2000" dirty="0">
                    <a:latin typeface="Helvetica" pitchFamily="2" charset="0"/>
                  </a:rPr>
                  <a:t>Idea 2: Information gain and homogeneity measure</a:t>
                </a:r>
              </a:p>
              <a:p>
                <a:pPr lvl="1"/>
                <a:endParaRPr lang="en-CA" sz="2000" i="1" u="sng" dirty="0">
                  <a:latin typeface="Helvetica" pitchFamily="2" charset="0"/>
                </a:endParaRPr>
              </a:p>
              <a:p>
                <a:pPr lvl="1"/>
                <a:r>
                  <a:rPr lang="en-CA" sz="2000" i="1" u="sng" dirty="0">
                    <a:latin typeface="Helvetica" pitchFamily="2" charset="0"/>
                  </a:rPr>
                  <a:t>Entropy: </a:t>
                </a:r>
                <a:r>
                  <a:rPr lang="en-CA" sz="2000" dirty="0">
                    <a:latin typeface="Helvetica" pitchFamily="2" charset="0"/>
                  </a:rPr>
                  <a:t>expected amount of information in observing a random variable (</a:t>
                </a:r>
                <a:r>
                  <a:rPr lang="en-CA" sz="2000" i="1" dirty="0">
                    <a:latin typeface="Helvetica" pitchFamily="2" charset="0"/>
                  </a:rPr>
                  <a:t>y)</a:t>
                </a:r>
              </a:p>
              <a:p>
                <a:pPr marL="457200" lvl="1" indent="0">
                  <a:buNone/>
                </a:pPr>
                <a:endParaRPr lang="en-CA" dirty="0">
                  <a:latin typeface="Helvetica" pitchFamily="2" charset="0"/>
                </a:endParaRPr>
              </a:p>
              <a:p>
                <a:pPr marL="457200" lvl="1"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𝐻</m:t>
                      </m:r>
                      <m:d>
                        <m:dPr>
                          <m:ctrlPr>
                            <a:rPr lang="en-US" sz="1800" i="1">
                              <a:latin typeface="Cambria Math" panose="02040503050406030204" pitchFamily="18" charset="0"/>
                            </a:rPr>
                          </m:ctrlPr>
                        </m:dPr>
                        <m:e>
                          <m:r>
                            <a:rPr lang="en-US" sz="1800" i="1">
                              <a:latin typeface="Cambria Math" panose="02040503050406030204" pitchFamily="18" charset="0"/>
                            </a:rPr>
                            <m:t>𝑦</m:t>
                          </m:r>
                        </m:e>
                      </m:d>
                      <m:r>
                        <a:rPr lang="en-US" sz="1800" i="1">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𝑐</m:t>
                          </m:r>
                          <m:r>
                            <a:rPr lang="en-US" sz="1800" i="1">
                              <a:latin typeface="Cambria Math" panose="02040503050406030204" pitchFamily="18" charset="0"/>
                            </a:rPr>
                            <m:t>=1 </m:t>
                          </m:r>
                        </m:sub>
                        <m:sup>
                          <m:r>
                            <a:rPr lang="en-US" sz="1800" i="1">
                              <a:latin typeface="Cambria Math" panose="02040503050406030204" pitchFamily="18" charset="0"/>
                            </a:rPr>
                            <m:t>𝐶</m:t>
                          </m:r>
                        </m:sup>
                        <m:e>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e>
                          </m:d>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𝑝</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m:t>
                              </m:r>
                            </m:e>
                          </m:func>
                        </m:e>
                      </m:nary>
                    </m:oMath>
                  </m:oMathPara>
                </a14:m>
                <a:endParaRPr lang="en-CA" sz="2000" dirty="0">
                  <a:latin typeface="Helvetica" pitchFamily="2" charset="0"/>
                </a:endParaRPr>
              </a:p>
              <a:p>
                <a:pPr marL="457200" lvl="1" indent="0">
                  <a:buNone/>
                </a:pPr>
                <a:endParaRPr lang="en-CA" dirty="0">
                  <a:latin typeface="Helvetica" pitchFamily="2" charset="0"/>
                </a:endParaRPr>
              </a:p>
            </p:txBody>
          </p:sp>
        </mc:Choice>
        <mc:Fallback xmlns="">
          <p:sp>
            <p:nvSpPr>
              <p:cNvPr id="5" name="Content Placeholder 4">
                <a:extLst>
                  <a:ext uri="{FF2B5EF4-FFF2-40B4-BE49-F238E27FC236}">
                    <a16:creationId xmlns:a16="http://schemas.microsoft.com/office/drawing/2014/main" id="{3D6C5B54-DF9C-2843-AC7F-D3003A508CBA}"/>
                  </a:ext>
                </a:extLst>
              </p:cNvPr>
              <p:cNvSpPr>
                <a:spLocks noGrp="1" noRot="1" noChangeAspect="1" noMove="1" noResize="1" noEditPoints="1" noAdjustHandles="1" noChangeArrowheads="1" noChangeShapeType="1" noTextEdit="1"/>
              </p:cNvSpPr>
              <p:nvPr>
                <p:ph idx="1"/>
              </p:nvPr>
            </p:nvSpPr>
            <p:spPr>
              <a:xfrm>
                <a:off x="539552" y="1690689"/>
                <a:ext cx="7886700" cy="5040559"/>
              </a:xfrm>
              <a:blipFill>
                <a:blip r:embed="rId2"/>
                <a:stretch>
                  <a:fillRect l="-1125" t="-1508"/>
                </a:stretch>
              </a:blipFill>
            </p:spPr>
            <p:txBody>
              <a:bodyPr/>
              <a:lstStyle/>
              <a:p>
                <a:r>
                  <a:rPr lang="en-CA">
                    <a:noFill/>
                  </a:rPr>
                  <a:t> </a:t>
                </a:r>
              </a:p>
            </p:txBody>
          </p:sp>
        </mc:Fallback>
      </mc:AlternateContent>
      <p:sp>
        <p:nvSpPr>
          <p:cNvPr id="6" name="Title 5">
            <a:extLst>
              <a:ext uri="{FF2B5EF4-FFF2-40B4-BE49-F238E27FC236}">
                <a16:creationId xmlns:a16="http://schemas.microsoft.com/office/drawing/2014/main" id="{E3A7886D-B26A-5248-880D-5F586273FBEA}"/>
              </a:ext>
            </a:extLst>
          </p:cNvPr>
          <p:cNvSpPr>
            <a:spLocks noGrp="1"/>
          </p:cNvSpPr>
          <p:nvPr>
            <p:ph type="title"/>
          </p:nvPr>
        </p:nvSpPr>
        <p:spPr/>
        <p:txBody>
          <a:bodyPr/>
          <a:lstStyle/>
          <a:p>
            <a:endParaRPr lang="en-CA"/>
          </a:p>
        </p:txBody>
      </p:sp>
      <p:sp>
        <p:nvSpPr>
          <p:cNvPr id="20" name="Titre 1">
            <a:extLst>
              <a:ext uri="{FF2B5EF4-FFF2-40B4-BE49-F238E27FC236}">
                <a16:creationId xmlns:a16="http://schemas.microsoft.com/office/drawing/2014/main" id="{916C4A6F-3BCA-0E48-B72A-368038BDBC2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grpSp>
        <p:nvGrpSpPr>
          <p:cNvPr id="7" name="Group 6">
            <a:extLst>
              <a:ext uri="{FF2B5EF4-FFF2-40B4-BE49-F238E27FC236}">
                <a16:creationId xmlns:a16="http://schemas.microsoft.com/office/drawing/2014/main" id="{D2A7BD76-24EA-DC40-A1C1-D7AB1DB3AC05}"/>
              </a:ext>
            </a:extLst>
          </p:cNvPr>
          <p:cNvGrpSpPr/>
          <p:nvPr/>
        </p:nvGrpSpPr>
        <p:grpSpPr>
          <a:xfrm>
            <a:off x="2013197" y="5250453"/>
            <a:ext cx="791192" cy="551322"/>
            <a:chOff x="2484664" y="4869160"/>
            <a:chExt cx="791192" cy="551322"/>
          </a:xfrm>
        </p:grpSpPr>
        <p:cxnSp>
          <p:nvCxnSpPr>
            <p:cNvPr id="8" name="Straight Connector 7">
              <a:extLst>
                <a:ext uri="{FF2B5EF4-FFF2-40B4-BE49-F238E27FC236}">
                  <a16:creationId xmlns:a16="http://schemas.microsoft.com/office/drawing/2014/main" id="{ACE1F39E-B5D6-DC4A-B070-C3CE53662017}"/>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AB0515F-C581-634B-9AE8-F6AD4671C211}"/>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93D25104-C596-B84F-B9EB-4D8785C332D7}"/>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Rectangle 10">
            <a:extLst>
              <a:ext uri="{FF2B5EF4-FFF2-40B4-BE49-F238E27FC236}">
                <a16:creationId xmlns:a16="http://schemas.microsoft.com/office/drawing/2014/main" id="{7312526C-22AB-BC41-9D3F-86E122AB48F0}"/>
              </a:ext>
            </a:extLst>
          </p:cNvPr>
          <p:cNvSpPr/>
          <p:nvPr/>
        </p:nvSpPr>
        <p:spPr>
          <a:xfrm>
            <a:off x="2087867" y="4821141"/>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12" name="Rectangle 11">
            <a:extLst>
              <a:ext uri="{FF2B5EF4-FFF2-40B4-BE49-F238E27FC236}">
                <a16:creationId xmlns:a16="http://schemas.microsoft.com/office/drawing/2014/main" id="{B80B06E4-DD04-1E47-B215-BF7CB81C216F}"/>
              </a:ext>
            </a:extLst>
          </p:cNvPr>
          <p:cNvSpPr/>
          <p:nvPr/>
        </p:nvSpPr>
        <p:spPr>
          <a:xfrm>
            <a:off x="1220255" y="5560292"/>
            <a:ext cx="790729" cy="461665"/>
          </a:xfrm>
          <a:prstGeom prst="rect">
            <a:avLst/>
          </a:prstGeom>
        </p:spPr>
        <p:txBody>
          <a:bodyPr wrap="none">
            <a:spAutoFit/>
          </a:bodyPr>
          <a:lstStyle/>
          <a:p>
            <a:r>
              <a:rPr lang="en-CA" sz="1200" b="1" dirty="0">
                <a:latin typeface="Helvetica" pitchFamily="2" charset="0"/>
              </a:rPr>
              <a:t>3 Blue</a:t>
            </a:r>
          </a:p>
          <a:p>
            <a:r>
              <a:rPr lang="en-CA" sz="1200" b="1" dirty="0">
                <a:solidFill>
                  <a:srgbClr val="FF0000"/>
                </a:solidFill>
                <a:latin typeface="Helvetica" pitchFamily="2" charset="0"/>
              </a:rPr>
              <a:t>1 Yellow</a:t>
            </a:r>
            <a:endParaRPr lang="en-CA" sz="1200" b="1" dirty="0">
              <a:solidFill>
                <a:srgbClr val="FF0000"/>
              </a:solidFill>
            </a:endParaRPr>
          </a:p>
        </p:txBody>
      </p:sp>
      <p:sp>
        <p:nvSpPr>
          <p:cNvPr id="13" name="Rectangle 12">
            <a:extLst>
              <a:ext uri="{FF2B5EF4-FFF2-40B4-BE49-F238E27FC236}">
                <a16:creationId xmlns:a16="http://schemas.microsoft.com/office/drawing/2014/main" id="{8F7FB104-0D1D-E645-A946-CACB41FF2A9B}"/>
              </a:ext>
            </a:extLst>
          </p:cNvPr>
          <p:cNvSpPr/>
          <p:nvPr/>
        </p:nvSpPr>
        <p:spPr>
          <a:xfrm>
            <a:off x="3002838" y="5560291"/>
            <a:ext cx="790729" cy="461665"/>
          </a:xfrm>
          <a:prstGeom prst="rect">
            <a:avLst/>
          </a:prstGeom>
        </p:spPr>
        <p:txBody>
          <a:bodyPr wrap="none">
            <a:spAutoFit/>
          </a:bodyPr>
          <a:lstStyle/>
          <a:p>
            <a:r>
              <a:rPr lang="en-CA" sz="1200" b="1" dirty="0">
                <a:solidFill>
                  <a:srgbClr val="FF0000"/>
                </a:solidFill>
                <a:latin typeface="Helvetica" pitchFamily="2" charset="0"/>
              </a:rPr>
              <a:t>1 Blue</a:t>
            </a:r>
          </a:p>
          <a:p>
            <a:r>
              <a:rPr lang="en-CA" sz="1200" b="1" dirty="0">
                <a:latin typeface="Helvetica" pitchFamily="2" charset="0"/>
              </a:rPr>
              <a:t>3 Yellow</a:t>
            </a:r>
            <a:endParaRPr lang="en-CA" sz="1200" b="1" dirty="0"/>
          </a:p>
        </p:txBody>
      </p:sp>
      <p:grpSp>
        <p:nvGrpSpPr>
          <p:cNvPr id="14" name="Group 13">
            <a:extLst>
              <a:ext uri="{FF2B5EF4-FFF2-40B4-BE49-F238E27FC236}">
                <a16:creationId xmlns:a16="http://schemas.microsoft.com/office/drawing/2014/main" id="{AC8C356D-0E15-CF40-A727-5EFD258C6D72}"/>
              </a:ext>
            </a:extLst>
          </p:cNvPr>
          <p:cNvGrpSpPr/>
          <p:nvPr/>
        </p:nvGrpSpPr>
        <p:grpSpPr>
          <a:xfrm>
            <a:off x="5811893" y="5250453"/>
            <a:ext cx="791192" cy="551322"/>
            <a:chOff x="2484664" y="4869160"/>
            <a:chExt cx="791192" cy="551322"/>
          </a:xfrm>
        </p:grpSpPr>
        <p:cxnSp>
          <p:nvCxnSpPr>
            <p:cNvPr id="15" name="Straight Connector 14">
              <a:extLst>
                <a:ext uri="{FF2B5EF4-FFF2-40B4-BE49-F238E27FC236}">
                  <a16:creationId xmlns:a16="http://schemas.microsoft.com/office/drawing/2014/main" id="{CFCC3453-50A4-9F43-B883-FD3F49AA1F7B}"/>
                </a:ext>
              </a:extLst>
            </p:cNvPr>
            <p:cNvCxnSpPr>
              <a:cxnSpLocks/>
            </p:cNvCxnSpPr>
            <p:nvPr/>
          </p:nvCxnSpPr>
          <p:spPr>
            <a:xfrm>
              <a:off x="2915816" y="4941168"/>
              <a:ext cx="360040" cy="479314"/>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F9F061E-FA7F-D541-9E45-6649243A641B}"/>
                </a:ext>
              </a:extLst>
            </p:cNvPr>
            <p:cNvCxnSpPr>
              <a:cxnSpLocks/>
            </p:cNvCxnSpPr>
            <p:nvPr/>
          </p:nvCxnSpPr>
          <p:spPr>
            <a:xfrm flipH="1">
              <a:off x="2484664" y="4937517"/>
              <a:ext cx="453139" cy="482965"/>
            </a:xfrm>
            <a:prstGeom prst="line">
              <a:avLst/>
            </a:prstGeom>
            <a:ln w="1905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CACA4002-1A92-4848-B57B-D3B4692EC555}"/>
                </a:ext>
              </a:extLst>
            </p:cNvPr>
            <p:cNvSpPr/>
            <p:nvPr/>
          </p:nvSpPr>
          <p:spPr>
            <a:xfrm>
              <a:off x="284380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 name="Rectangle 17">
            <a:extLst>
              <a:ext uri="{FF2B5EF4-FFF2-40B4-BE49-F238E27FC236}">
                <a16:creationId xmlns:a16="http://schemas.microsoft.com/office/drawing/2014/main" id="{2229161B-CF14-FB4B-A409-39F728600C16}"/>
              </a:ext>
            </a:extLst>
          </p:cNvPr>
          <p:cNvSpPr/>
          <p:nvPr/>
        </p:nvSpPr>
        <p:spPr>
          <a:xfrm>
            <a:off x="5886563" y="4821141"/>
            <a:ext cx="790729" cy="461665"/>
          </a:xfrm>
          <a:prstGeom prst="rect">
            <a:avLst/>
          </a:prstGeom>
        </p:spPr>
        <p:txBody>
          <a:bodyPr wrap="none">
            <a:spAutoFit/>
          </a:bodyPr>
          <a:lstStyle/>
          <a:p>
            <a:r>
              <a:rPr lang="en-CA" sz="1200" b="1" dirty="0">
                <a:latin typeface="Helvetica" pitchFamily="2" charset="0"/>
              </a:rPr>
              <a:t>4 Blue</a:t>
            </a:r>
          </a:p>
          <a:p>
            <a:r>
              <a:rPr lang="en-CA" sz="1200" b="1" dirty="0">
                <a:latin typeface="Helvetica" pitchFamily="2" charset="0"/>
              </a:rPr>
              <a:t>4 Yellow</a:t>
            </a:r>
            <a:endParaRPr lang="en-CA" b="1" dirty="0"/>
          </a:p>
        </p:txBody>
      </p:sp>
      <p:sp>
        <p:nvSpPr>
          <p:cNvPr id="19" name="Rectangle 18">
            <a:extLst>
              <a:ext uri="{FF2B5EF4-FFF2-40B4-BE49-F238E27FC236}">
                <a16:creationId xmlns:a16="http://schemas.microsoft.com/office/drawing/2014/main" id="{322762A0-E92C-DB4A-8C4F-05D397A54BA9}"/>
              </a:ext>
            </a:extLst>
          </p:cNvPr>
          <p:cNvSpPr/>
          <p:nvPr/>
        </p:nvSpPr>
        <p:spPr>
          <a:xfrm>
            <a:off x="5018951" y="5560292"/>
            <a:ext cx="790729" cy="461665"/>
          </a:xfrm>
          <a:prstGeom prst="rect">
            <a:avLst/>
          </a:prstGeom>
        </p:spPr>
        <p:txBody>
          <a:bodyPr wrap="none">
            <a:spAutoFit/>
          </a:bodyPr>
          <a:lstStyle/>
          <a:p>
            <a:r>
              <a:rPr lang="en-CA" sz="1200" b="1" dirty="0">
                <a:latin typeface="Helvetica" pitchFamily="2" charset="0"/>
              </a:rPr>
              <a:t>4 Blue</a:t>
            </a:r>
          </a:p>
          <a:p>
            <a:r>
              <a:rPr lang="en-CA" sz="1200" b="1" dirty="0">
                <a:solidFill>
                  <a:srgbClr val="FF0000"/>
                </a:solidFill>
                <a:latin typeface="Helvetica" pitchFamily="2" charset="0"/>
              </a:rPr>
              <a:t>2 Yellow</a:t>
            </a:r>
            <a:endParaRPr lang="en-CA" sz="1200" b="1" dirty="0">
              <a:solidFill>
                <a:srgbClr val="FF0000"/>
              </a:solidFill>
            </a:endParaRPr>
          </a:p>
        </p:txBody>
      </p:sp>
      <p:sp>
        <p:nvSpPr>
          <p:cNvPr id="21" name="Rectangle 20">
            <a:extLst>
              <a:ext uri="{FF2B5EF4-FFF2-40B4-BE49-F238E27FC236}">
                <a16:creationId xmlns:a16="http://schemas.microsoft.com/office/drawing/2014/main" id="{95D4781B-F1D0-CB4F-970A-6EA7E86B29AF}"/>
              </a:ext>
            </a:extLst>
          </p:cNvPr>
          <p:cNvSpPr/>
          <p:nvPr/>
        </p:nvSpPr>
        <p:spPr>
          <a:xfrm>
            <a:off x="6801534" y="5560291"/>
            <a:ext cx="790729" cy="276999"/>
          </a:xfrm>
          <a:prstGeom prst="rect">
            <a:avLst/>
          </a:prstGeom>
        </p:spPr>
        <p:txBody>
          <a:bodyPr wrap="none">
            <a:spAutoFit/>
          </a:bodyPr>
          <a:lstStyle/>
          <a:p>
            <a:r>
              <a:rPr lang="en-CA" sz="1200" b="1" dirty="0">
                <a:latin typeface="Helvetica" pitchFamily="2" charset="0"/>
              </a:rPr>
              <a:t>2 Yellow</a:t>
            </a:r>
            <a:endParaRPr lang="en-CA" sz="1200" b="1"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48C8713-EFED-6C4C-A7F3-4F3AC0833F7E}"/>
                  </a:ext>
                </a:extLst>
              </p:cNvPr>
              <p:cNvSpPr/>
              <p:nvPr/>
            </p:nvSpPr>
            <p:spPr>
              <a:xfrm>
                <a:off x="896779" y="6165316"/>
                <a:ext cx="3239156" cy="3554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900" b="0" i="1" smtClean="0">
                              <a:latin typeface="Cambria Math" panose="02040503050406030204" pitchFamily="18" charset="0"/>
                            </a:rPr>
                          </m:ctrlPr>
                        </m:fPr>
                        <m:num>
                          <m:r>
                            <a:rPr lang="en-US" sz="900" b="0" i="1" smtClean="0">
                              <a:latin typeface="Cambria Math" panose="02040503050406030204" pitchFamily="18" charset="0"/>
                            </a:rPr>
                            <m:t>4</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4</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4</m:t>
                                  </m:r>
                                </m:den>
                              </m:f>
                            </m:e>
                          </m:d>
                          <m:r>
                            <a:rPr lang="en-US" sz="900" b="0" i="1" smtClean="0">
                              <a:latin typeface="Cambria Math" panose="02040503050406030204" pitchFamily="18" charset="0"/>
                            </a:rPr>
                            <m:t>)=0.81</m:t>
                          </m:r>
                        </m:e>
                      </m:func>
                    </m:oMath>
                  </m:oMathPara>
                </a14:m>
                <a:endParaRPr lang="en-CA" sz="900" dirty="0"/>
              </a:p>
            </p:txBody>
          </p:sp>
        </mc:Choice>
        <mc:Fallback xmlns="">
          <p:sp>
            <p:nvSpPr>
              <p:cNvPr id="2" name="Rectangle 1">
                <a:extLst>
                  <a:ext uri="{FF2B5EF4-FFF2-40B4-BE49-F238E27FC236}">
                    <a16:creationId xmlns:a16="http://schemas.microsoft.com/office/drawing/2014/main" id="{248C8713-EFED-6C4C-A7F3-4F3AC0833F7E}"/>
                  </a:ext>
                </a:extLst>
              </p:cNvPr>
              <p:cNvSpPr>
                <a:spLocks noRot="1" noChangeAspect="1" noMove="1" noResize="1" noEditPoints="1" noAdjustHandles="1" noChangeArrowheads="1" noChangeShapeType="1" noTextEdit="1"/>
              </p:cNvSpPr>
              <p:nvPr/>
            </p:nvSpPr>
            <p:spPr>
              <a:xfrm>
                <a:off x="896779" y="6165316"/>
                <a:ext cx="3239156" cy="35548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C338F04-074D-9F4C-8438-4D0F5A83C616}"/>
                  </a:ext>
                </a:extLst>
              </p:cNvPr>
              <p:cNvSpPr/>
              <p:nvPr/>
            </p:nvSpPr>
            <p:spPr>
              <a:xfrm>
                <a:off x="5292080" y="6193240"/>
                <a:ext cx="2045945" cy="299634"/>
              </a:xfrm>
              <a:prstGeom prst="rect">
                <a:avLst/>
              </a:prstGeom>
            </p:spPr>
            <p:txBody>
              <a:bodyPr wrap="none">
                <a:spAutoFit/>
              </a:bodyPr>
              <a:lstStyle/>
              <a:p>
                <a14:m>
                  <m:oMath xmlns:m="http://schemas.openxmlformats.org/officeDocument/2006/math">
                    <m:f>
                      <m:fPr>
                        <m:ctrlPr>
                          <a:rPr lang="en-US" sz="900" b="0" i="1" smtClean="0">
                            <a:latin typeface="Cambria Math" panose="02040503050406030204" pitchFamily="18" charset="0"/>
                          </a:rPr>
                        </m:ctrlPr>
                      </m:fPr>
                      <m:num>
                        <m:r>
                          <a:rPr lang="en-US" sz="900" b="0" i="1" smtClean="0">
                            <a:latin typeface="Cambria Math" panose="02040503050406030204" pitchFamily="18" charset="0"/>
                          </a:rPr>
                          <m:t>6</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2</m:t>
                        </m:r>
                      </m:num>
                      <m:den>
                        <m:r>
                          <a:rPr lang="en-US" sz="900" b="0" i="1" smtClean="0">
                            <a:latin typeface="Cambria Math" panose="02040503050406030204" pitchFamily="18" charset="0"/>
                          </a:rPr>
                          <m:t>3</m:t>
                        </m:r>
                      </m:den>
                    </m:f>
                    <m:func>
                      <m:funcPr>
                        <m:ctrlPr>
                          <a:rPr lang="en-US" sz="900" b="0" i="1" smtClean="0">
                            <a:latin typeface="Cambria Math" panose="02040503050406030204" pitchFamily="18" charset="0"/>
                          </a:rPr>
                        </m:ctrlPr>
                      </m:funcPr>
                      <m:fName>
                        <m:r>
                          <m:rPr>
                            <m:sty m:val="p"/>
                          </m:rPr>
                          <a:rPr lang="en-US" sz="900" b="0" i="0" smtClean="0">
                            <a:latin typeface="Cambria Math" panose="02040503050406030204" pitchFamily="18" charset="0"/>
                          </a:rPr>
                          <m:t>log</m:t>
                        </m:r>
                      </m:fName>
                      <m:e>
                        <m:d>
                          <m:dPr>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2</m:t>
                                </m:r>
                              </m:num>
                              <m:den>
                                <m:r>
                                  <a:rPr lang="en-US" sz="900" b="0" i="1" smtClean="0">
                                    <a:latin typeface="Cambria Math" panose="02040503050406030204" pitchFamily="18" charset="0"/>
                                  </a:rPr>
                                  <m:t>3</m:t>
                                </m:r>
                              </m:den>
                            </m:f>
                          </m:e>
                        </m:d>
                        <m:r>
                          <a:rPr lang="en-US" sz="900" b="0" i="1" smtClean="0">
                            <a:latin typeface="Cambria Math" panose="02040503050406030204" pitchFamily="18" charset="0"/>
                          </a:rPr>
                          <m:t>)</m:t>
                        </m:r>
                      </m:e>
                    </m:func>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4</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oMath>
                </a14:m>
                <a:r>
                  <a:rPr lang="en-CA" sz="900" dirty="0"/>
                  <a:t>0) = 0.68</a:t>
                </a:r>
              </a:p>
            </p:txBody>
          </p:sp>
        </mc:Choice>
        <mc:Fallback xmlns="">
          <p:sp>
            <p:nvSpPr>
              <p:cNvPr id="22" name="Rectangle 21">
                <a:extLst>
                  <a:ext uri="{FF2B5EF4-FFF2-40B4-BE49-F238E27FC236}">
                    <a16:creationId xmlns:a16="http://schemas.microsoft.com/office/drawing/2014/main" id="{2C338F04-074D-9F4C-8438-4D0F5A83C616}"/>
                  </a:ext>
                </a:extLst>
              </p:cNvPr>
              <p:cNvSpPr>
                <a:spLocks noRot="1" noChangeAspect="1" noMove="1" noResize="1" noEditPoints="1" noAdjustHandles="1" noChangeArrowheads="1" noChangeShapeType="1" noTextEdit="1"/>
              </p:cNvSpPr>
              <p:nvPr/>
            </p:nvSpPr>
            <p:spPr>
              <a:xfrm>
                <a:off x="5292080" y="6193240"/>
                <a:ext cx="2045945" cy="299634"/>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8308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2"/>
                                        </p:tgtEl>
                                        <p:attrNameLst>
                                          <p:attrName>fillcolor</p:attrName>
                                        </p:attrNameLst>
                                      </p:cBhvr>
                                      <p:to>
                                        <a:schemeClr val="accent2"/>
                                      </p:to>
                                    </p:animClr>
                                    <p:set>
                                      <p:cBhvr>
                                        <p:cTn id="7" dur="500" fill="hold"/>
                                        <p:tgtEl>
                                          <p:spTgt spid="22"/>
                                        </p:tgtEl>
                                        <p:attrNameLst>
                                          <p:attrName>fill.type</p:attrName>
                                        </p:attrNameLst>
                                      </p:cBhvr>
                                      <p:to>
                                        <p:strVal val="solid"/>
                                      </p:to>
                                    </p:set>
                                    <p:set>
                                      <p:cBhvr>
                                        <p:cTn id="8" dur="5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B7ACF8-C255-4444-B9E5-5D3BAE2A4CA4}"/>
              </a:ext>
            </a:extLst>
          </p:cNvPr>
          <p:cNvSpPr>
            <a:spLocks noGrp="1"/>
          </p:cNvSpPr>
          <p:nvPr>
            <p:ph idx="1"/>
          </p:nvPr>
        </p:nvSpPr>
        <p:spPr/>
        <p:txBody>
          <a:bodyPr/>
          <a:lstStyle/>
          <a:p>
            <a:pPr marL="514350" indent="-514350">
              <a:buAutoNum type="arabicPeriod" startAt="4"/>
            </a:pPr>
            <a:r>
              <a:rPr lang="en-CA" dirty="0">
                <a:solidFill>
                  <a:srgbClr val="C00000"/>
                </a:solidFill>
              </a:rPr>
              <a:t>When to stop?</a:t>
            </a:r>
          </a:p>
          <a:p>
            <a:r>
              <a:rPr lang="en-CA" dirty="0"/>
              <a:t>DTs are prone to overfitting</a:t>
            </a:r>
          </a:p>
          <a:p>
            <a:r>
              <a:rPr lang="en-CA" dirty="0"/>
              <a:t>Trial and error</a:t>
            </a:r>
          </a:p>
          <a:p>
            <a:r>
              <a:rPr lang="en-CA" dirty="0"/>
              <a:t>Hyper-parameters tuning</a:t>
            </a:r>
          </a:p>
          <a:p>
            <a:r>
              <a:rPr lang="en-CA" dirty="0"/>
              <a:t>Validation sets</a:t>
            </a:r>
          </a:p>
          <a:p>
            <a:endParaRPr lang="en-CA" dirty="0">
              <a:solidFill>
                <a:srgbClr val="C00000"/>
              </a:solidFill>
            </a:endParaRPr>
          </a:p>
        </p:txBody>
      </p:sp>
      <p:sp>
        <p:nvSpPr>
          <p:cNvPr id="6" name="Title 5">
            <a:extLst>
              <a:ext uri="{FF2B5EF4-FFF2-40B4-BE49-F238E27FC236}">
                <a16:creationId xmlns:a16="http://schemas.microsoft.com/office/drawing/2014/main" id="{66109FA9-EE02-C14A-A03C-5073AAB18FBF}"/>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06A12C41-5495-804E-9145-6863AF12498D}"/>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 DT</a:t>
            </a:r>
          </a:p>
        </p:txBody>
      </p:sp>
      <p:pic>
        <p:nvPicPr>
          <p:cNvPr id="5" name="Picture 4">
            <a:extLst>
              <a:ext uri="{FF2B5EF4-FFF2-40B4-BE49-F238E27FC236}">
                <a16:creationId xmlns:a16="http://schemas.microsoft.com/office/drawing/2014/main" id="{22B420FF-B460-EC4D-88E5-597D55FACA83}"/>
              </a:ext>
            </a:extLst>
          </p:cNvPr>
          <p:cNvPicPr>
            <a:picLocks noChangeAspect="1"/>
          </p:cNvPicPr>
          <p:nvPr/>
        </p:nvPicPr>
        <p:blipFill>
          <a:blip r:embed="rId2"/>
          <a:stretch>
            <a:fillRect/>
          </a:stretch>
        </p:blipFill>
        <p:spPr>
          <a:xfrm>
            <a:off x="4860032" y="2780928"/>
            <a:ext cx="3539339" cy="2364141"/>
          </a:xfrm>
          <a:prstGeom prst="rect">
            <a:avLst/>
          </a:prstGeom>
        </p:spPr>
      </p:pic>
      <p:sp>
        <p:nvSpPr>
          <p:cNvPr id="8" name="Rectangle 7">
            <a:extLst>
              <a:ext uri="{FF2B5EF4-FFF2-40B4-BE49-F238E27FC236}">
                <a16:creationId xmlns:a16="http://schemas.microsoft.com/office/drawing/2014/main" id="{312361C1-B899-FE46-9176-074964B4D195}"/>
              </a:ext>
            </a:extLst>
          </p:cNvPr>
          <p:cNvSpPr/>
          <p:nvPr/>
        </p:nvSpPr>
        <p:spPr>
          <a:xfrm>
            <a:off x="5099355" y="5090204"/>
            <a:ext cx="4572000" cy="261610"/>
          </a:xfrm>
          <a:prstGeom prst="rect">
            <a:avLst/>
          </a:prstGeom>
        </p:spPr>
        <p:txBody>
          <a:bodyPr>
            <a:spAutoFit/>
          </a:bodyPr>
          <a:lstStyle/>
          <a:p>
            <a:r>
              <a:rPr lang="en-CA" sz="1050" dirty="0"/>
              <a:t>https://</a:t>
            </a:r>
            <a:r>
              <a:rPr lang="en-CA" sz="1050" dirty="0" err="1"/>
              <a:t>elitedatascience.com</a:t>
            </a:r>
            <a:r>
              <a:rPr lang="en-CA" sz="1050" dirty="0"/>
              <a:t>/overfitting-in-machine-learning</a:t>
            </a:r>
          </a:p>
        </p:txBody>
      </p:sp>
    </p:spTree>
    <p:extLst>
      <p:ext uri="{BB962C8B-B14F-4D97-AF65-F5344CB8AC3E}">
        <p14:creationId xmlns:p14="http://schemas.microsoft.com/office/powerpoint/2010/main" val="69584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EAA9D2-1800-6947-A095-8B425A83E042}"/>
              </a:ext>
            </a:extLst>
          </p:cNvPr>
          <p:cNvSpPr>
            <a:spLocks noGrp="1"/>
          </p:cNvSpPr>
          <p:nvPr>
            <p:ph sz="half" idx="1"/>
          </p:nvPr>
        </p:nvSpPr>
        <p:spPr>
          <a:xfrm>
            <a:off x="628650" y="1825625"/>
            <a:ext cx="7975798" cy="4351338"/>
          </a:xfrm>
        </p:spPr>
        <p:txBody>
          <a:bodyPr/>
          <a:lstStyle/>
          <a:p>
            <a:r>
              <a:rPr lang="en-CA" dirty="0">
                <a:hlinkClick r:id="rId2"/>
              </a:rPr>
              <a:t>Homes in San Francisco vs New York</a:t>
            </a:r>
            <a:endParaRPr lang="en-CA" dirty="0"/>
          </a:p>
          <a:p>
            <a:r>
              <a:rPr lang="en-CA" dirty="0"/>
              <a:t>Guess (classify) the location based on homes features</a:t>
            </a:r>
          </a:p>
          <a:p>
            <a:pPr lvl="1"/>
            <a:r>
              <a:rPr lang="en-CA" dirty="0"/>
              <a:t>Elevation</a:t>
            </a:r>
          </a:p>
          <a:p>
            <a:pPr lvl="1"/>
            <a:r>
              <a:rPr lang="en-CA" dirty="0"/>
              <a:t>Year built</a:t>
            </a:r>
          </a:p>
          <a:p>
            <a:pPr lvl="1"/>
            <a:r>
              <a:rPr lang="en-CA" dirty="0"/>
              <a:t>Bathrooms</a:t>
            </a:r>
          </a:p>
          <a:p>
            <a:pPr lvl="1"/>
            <a:r>
              <a:rPr lang="en-CA" dirty="0"/>
              <a:t>Bedrooms</a:t>
            </a:r>
          </a:p>
          <a:p>
            <a:pPr lvl="1"/>
            <a:r>
              <a:rPr lang="en-CA" dirty="0"/>
              <a:t>Price</a:t>
            </a:r>
          </a:p>
          <a:p>
            <a:r>
              <a:rPr lang="en-CA" dirty="0"/>
              <a:t>Prediction: </a:t>
            </a:r>
            <a:r>
              <a:rPr lang="en-CA" b="1" dirty="0">
                <a:solidFill>
                  <a:srgbClr val="00B050"/>
                </a:solidFill>
              </a:rPr>
              <a:t>San Francisco </a:t>
            </a:r>
            <a:r>
              <a:rPr lang="en-CA" dirty="0"/>
              <a:t>or </a:t>
            </a:r>
            <a:r>
              <a:rPr lang="en-CA" b="1" dirty="0">
                <a:solidFill>
                  <a:schemeClr val="accent6">
                    <a:lumMod val="75000"/>
                  </a:schemeClr>
                </a:solidFill>
              </a:rPr>
              <a:t>New York</a:t>
            </a:r>
          </a:p>
        </p:txBody>
      </p:sp>
      <p:sp>
        <p:nvSpPr>
          <p:cNvPr id="6" name="Titre 1">
            <a:extLst>
              <a:ext uri="{FF2B5EF4-FFF2-40B4-BE49-F238E27FC236}">
                <a16:creationId xmlns:a16="http://schemas.microsoft.com/office/drawing/2014/main" id="{891A05CF-372E-7540-8626-944A8FDBE1B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demo</a:t>
            </a:r>
          </a:p>
        </p:txBody>
      </p:sp>
    </p:spTree>
    <p:extLst>
      <p:ext uri="{BB962C8B-B14F-4D97-AF65-F5344CB8AC3E}">
        <p14:creationId xmlns:p14="http://schemas.microsoft.com/office/powerpoint/2010/main" val="3342544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oala on a tree">
            <a:extLst>
              <a:ext uri="{FF2B5EF4-FFF2-40B4-BE49-F238E27FC236}">
                <a16:creationId xmlns:a16="http://schemas.microsoft.com/office/drawing/2014/main" id="{EA37BA1A-A640-754B-B4B7-82A085F8210F}"/>
              </a:ext>
            </a:extLst>
          </p:cNvPr>
          <p:cNvPicPr>
            <a:picLocks noChangeAspect="1"/>
          </p:cNvPicPr>
          <p:nvPr/>
        </p:nvPicPr>
        <p:blipFill>
          <a:blip r:embed="rId2"/>
          <a:stretch>
            <a:fillRect/>
          </a:stretch>
        </p:blipFill>
        <p:spPr>
          <a:xfrm>
            <a:off x="2051720" y="2420888"/>
            <a:ext cx="5221855" cy="4176464"/>
          </a:xfrm>
          <a:prstGeom prst="rect">
            <a:avLst/>
          </a:prstGeom>
        </p:spPr>
      </p:pic>
      <p:sp>
        <p:nvSpPr>
          <p:cNvPr id="9" name="Content Placeholder 8">
            <a:extLst>
              <a:ext uri="{FF2B5EF4-FFF2-40B4-BE49-F238E27FC236}">
                <a16:creationId xmlns:a16="http://schemas.microsoft.com/office/drawing/2014/main" id="{A2333C6F-AC01-7344-ADFF-2D655139FF94}"/>
              </a:ext>
            </a:extLst>
          </p:cNvPr>
          <p:cNvSpPr>
            <a:spLocks noGrp="1"/>
          </p:cNvSpPr>
          <p:nvPr>
            <p:ph idx="1"/>
          </p:nvPr>
        </p:nvSpPr>
        <p:spPr>
          <a:xfrm>
            <a:off x="628650" y="1628800"/>
            <a:ext cx="7886700" cy="4351338"/>
          </a:xfrm>
        </p:spPr>
        <p:txBody>
          <a:bodyPr>
            <a:normAutofit/>
          </a:bodyPr>
          <a:lstStyle/>
          <a:p>
            <a:pPr marL="0" indent="0" algn="ctr">
              <a:buNone/>
            </a:pPr>
            <a:r>
              <a:rPr lang="en-CA" sz="5400" i="1" dirty="0">
                <a:latin typeface="Lucida Blackletter" pitchFamily="2" charset="77"/>
                <a:ea typeface="Brush Script MT" panose="03060802040406070304" pitchFamily="66" charset="-122"/>
                <a:cs typeface="Calibri Light" panose="020F0302020204030204" pitchFamily="34" charset="0"/>
              </a:rPr>
              <a:t>15 minutes</a:t>
            </a:r>
          </a:p>
        </p:txBody>
      </p:sp>
      <p:sp>
        <p:nvSpPr>
          <p:cNvPr id="4" name="Titre 1">
            <a:extLst>
              <a:ext uri="{FF2B5EF4-FFF2-40B4-BE49-F238E27FC236}">
                <a16:creationId xmlns:a16="http://schemas.microsoft.com/office/drawing/2014/main" id="{F3A0421A-068A-BC41-8E63-0BEC8C626DD7}"/>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Break</a:t>
            </a:r>
          </a:p>
        </p:txBody>
      </p:sp>
    </p:spTree>
    <p:extLst>
      <p:ext uri="{BB962C8B-B14F-4D97-AF65-F5344CB8AC3E}">
        <p14:creationId xmlns:p14="http://schemas.microsoft.com/office/powerpoint/2010/main" val="2066070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type="body" sz="quarter" idx="10"/>
          </p:nvPr>
        </p:nvSpPr>
        <p:spPr>
          <a:xfrm>
            <a:off x="242629" y="2204864"/>
            <a:ext cx="8658742" cy="4464496"/>
          </a:xfrm>
        </p:spPr>
        <p:txBody>
          <a:bodyPr>
            <a:noAutofit/>
          </a:bodyPr>
          <a:lstStyle/>
          <a:p>
            <a:pPr>
              <a:lnSpc>
                <a:spcPct val="100000"/>
              </a:lnSpc>
            </a:pPr>
            <a:r>
              <a:rPr lang="en-US" sz="2000" dirty="0">
                <a:latin typeface="Helvetica" pitchFamily="2" charset="0"/>
                <a:cs typeface="Calibri"/>
              </a:rPr>
              <a:t>Machine Learning (ML) introduction</a:t>
            </a:r>
          </a:p>
          <a:p>
            <a:pPr>
              <a:lnSpc>
                <a:spcPct val="100000"/>
              </a:lnSpc>
            </a:pPr>
            <a:r>
              <a:rPr lang="en-US" sz="2000" dirty="0">
                <a:latin typeface="Helvetica" pitchFamily="2" charset="0"/>
                <a:cs typeface="Calibri"/>
              </a:rPr>
              <a:t>ML models, tasks, and important concepts</a:t>
            </a:r>
          </a:p>
          <a:p>
            <a:pPr>
              <a:lnSpc>
                <a:spcPct val="100000"/>
              </a:lnSpc>
            </a:pPr>
            <a:r>
              <a:rPr lang="en-US" sz="2000" dirty="0">
                <a:latin typeface="Helvetica" pitchFamily="2" charset="0"/>
                <a:cs typeface="Calibri"/>
              </a:rPr>
              <a:t>Decision Trees (DTs)</a:t>
            </a:r>
          </a:p>
          <a:p>
            <a:pPr lvl="1">
              <a:lnSpc>
                <a:spcPct val="100000"/>
              </a:lnSpc>
            </a:pPr>
            <a:r>
              <a:rPr lang="en-US" sz="1600" dirty="0">
                <a:latin typeface="Helvetica" pitchFamily="2" charset="0"/>
                <a:cs typeface="Calibri"/>
              </a:rPr>
              <a:t>Concepts</a:t>
            </a:r>
          </a:p>
          <a:p>
            <a:pPr lvl="1">
              <a:lnSpc>
                <a:spcPct val="100000"/>
              </a:lnSpc>
            </a:pPr>
            <a:r>
              <a:rPr lang="en-US" sz="1600" dirty="0">
                <a:latin typeface="Helvetica" pitchFamily="2" charset="0"/>
                <a:cs typeface="Calibri"/>
              </a:rPr>
              <a:t>Coding exercises</a:t>
            </a:r>
          </a:p>
          <a:p>
            <a:pPr>
              <a:lnSpc>
                <a:spcPct val="100000"/>
              </a:lnSpc>
            </a:pPr>
            <a:r>
              <a:rPr lang="en-US" sz="2000" dirty="0">
                <a:latin typeface="Helvetica" pitchFamily="2" charset="0"/>
                <a:cs typeface="Calibri"/>
              </a:rPr>
              <a:t>Artificial Neural Networks (ANNs)</a:t>
            </a:r>
          </a:p>
          <a:p>
            <a:pPr lvl="1">
              <a:lnSpc>
                <a:spcPct val="100000"/>
              </a:lnSpc>
            </a:pPr>
            <a:r>
              <a:rPr lang="en-US" sz="1600" dirty="0">
                <a:latin typeface="Helvetica" pitchFamily="2" charset="0"/>
                <a:cs typeface="Calibri"/>
              </a:rPr>
              <a:t>Concepts</a:t>
            </a:r>
          </a:p>
          <a:p>
            <a:pPr lvl="1">
              <a:lnSpc>
                <a:spcPct val="100000"/>
              </a:lnSpc>
            </a:pPr>
            <a:r>
              <a:rPr lang="en-US" sz="1600" dirty="0">
                <a:latin typeface="Helvetica" pitchFamily="2" charset="0"/>
                <a:cs typeface="Calibri"/>
              </a:rPr>
              <a:t>Coding exercises</a:t>
            </a:r>
            <a:endParaRPr lang="en-US" sz="2000" dirty="0">
              <a:latin typeface="Helvetica" pitchFamily="2" charset="0"/>
              <a:cs typeface="Calibri"/>
            </a:endParaRPr>
          </a:p>
          <a:p>
            <a:pPr>
              <a:lnSpc>
                <a:spcPct val="100000"/>
              </a:lnSpc>
            </a:pPr>
            <a:r>
              <a:rPr lang="en-US" sz="2000" dirty="0">
                <a:latin typeface="Helvetica" pitchFamily="2" charset="0"/>
                <a:cs typeface="Calibri"/>
              </a:rPr>
              <a:t>Coding competition</a:t>
            </a:r>
          </a:p>
          <a:p>
            <a:pPr>
              <a:lnSpc>
                <a:spcPct val="100000"/>
              </a:lnSpc>
            </a:pPr>
            <a:r>
              <a:rPr lang="en-US" sz="2000" dirty="0">
                <a:latin typeface="Helvetica" pitchFamily="2" charset="0"/>
                <a:cs typeface="Calibri"/>
              </a:rPr>
              <a:t>Next steps</a:t>
            </a:r>
          </a:p>
          <a:p>
            <a:pPr>
              <a:lnSpc>
                <a:spcPct val="100000"/>
              </a:lnSpc>
            </a:pPr>
            <a:r>
              <a:rPr lang="en-US" sz="2000" dirty="0">
                <a:latin typeface="Helvetica" pitchFamily="2" charset="0"/>
                <a:cs typeface="Calibri"/>
              </a:rPr>
              <a:t>Q&amp;A</a:t>
            </a:r>
          </a:p>
        </p:txBody>
      </p:sp>
      <p:sp>
        <p:nvSpPr>
          <p:cNvPr id="2" name="Titre 1">
            <a:extLst>
              <a:ext uri="{FF2B5EF4-FFF2-40B4-BE49-F238E27FC236}">
                <a16:creationId xmlns:a16="http://schemas.microsoft.com/office/drawing/2014/main" id="{7D442A67-6808-B148-B650-0C3896F6C6CD}"/>
              </a:ext>
            </a:extLst>
          </p:cNvPr>
          <p:cNvSpPr>
            <a:spLocks noGrp="1"/>
          </p:cNvSpPr>
          <p:nvPr>
            <p:ph type="title" idx="4294967295"/>
          </p:nvPr>
        </p:nvSpPr>
        <p:spPr>
          <a:xfrm>
            <a:off x="179512" y="1124744"/>
            <a:ext cx="7886700" cy="1325563"/>
          </a:xfrm>
        </p:spPr>
        <p:txBody>
          <a:bodyPr>
            <a:normAutofit/>
          </a:bodyPr>
          <a:lstStyle/>
          <a:p>
            <a:r>
              <a:rPr lang="en-CA" sz="4000" b="1" dirty="0">
                <a:latin typeface="Helvetica" pitchFamily="2" charset="0"/>
              </a:rPr>
              <a:t>Workshop agenda</a:t>
            </a:r>
          </a:p>
        </p:txBody>
      </p:sp>
    </p:spTree>
    <p:extLst>
      <p:ext uri="{BB962C8B-B14F-4D97-AF65-F5344CB8AC3E}">
        <p14:creationId xmlns:p14="http://schemas.microsoft.com/office/powerpoint/2010/main" val="389166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9F1209"/>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9F1209"/>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9F1209"/>
                                      </p:to>
                                    </p:animClr>
                                  </p:childTnLst>
                                </p:cTn>
                              </p:par>
                              <p:par>
                                <p:cTn id="15" presetID="3" presetClass="emph" presetSubtype="2" fill="hold" nodeType="withEffect">
                                  <p:stCondLst>
                                    <p:cond delay="0"/>
                                  </p:stCondLst>
                                  <p:childTnLst>
                                    <p:animClr clrSpc="rgb" dir="cw">
                                      <p:cBhvr override="childStyle">
                                        <p:cTn id="16" dur="500" fill="hold"/>
                                        <p:tgtEl>
                                          <p:spTgt spid="3">
                                            <p:txEl>
                                              <p:pRg st="3" end="3"/>
                                            </p:txEl>
                                          </p:spTgt>
                                        </p:tgtEl>
                                        <p:attrNameLst>
                                          <p:attrName>style.color</p:attrName>
                                        </p:attrNameLst>
                                      </p:cBhvr>
                                      <p:to>
                                        <a:srgbClr val="9F1209"/>
                                      </p:to>
                                    </p:animClr>
                                  </p:childTnLst>
                                </p:cTn>
                              </p:par>
                              <p:par>
                                <p:cTn id="17" presetID="3" presetClass="emph" presetSubtype="2" fill="hold" nodeType="withEffect">
                                  <p:stCondLst>
                                    <p:cond delay="0"/>
                                  </p:stCondLst>
                                  <p:childTnLst>
                                    <p:animClr clrSpc="rgb" dir="cw">
                                      <p:cBhvr override="childStyle">
                                        <p:cTn id="18" dur="500" fill="hold"/>
                                        <p:tgtEl>
                                          <p:spTgt spid="3">
                                            <p:txEl>
                                              <p:pRg st="4" end="4"/>
                                            </p:txEl>
                                          </p:spTgt>
                                        </p:tgtEl>
                                        <p:attrNameLst>
                                          <p:attrName>style.color</p:attrName>
                                        </p:attrNameLst>
                                      </p:cBhvr>
                                      <p:to>
                                        <a:srgbClr val="9F1209"/>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3">
                                            <p:txEl>
                                              <p:pRg st="5" end="5"/>
                                            </p:txEl>
                                          </p:spTgt>
                                        </p:tgtEl>
                                        <p:attrNameLst>
                                          <p:attrName>style.color</p:attrName>
                                        </p:attrNameLst>
                                      </p:cBhvr>
                                      <p:to>
                                        <a:srgbClr val="9F1209"/>
                                      </p:to>
                                    </p:animClr>
                                  </p:childTnLst>
                                </p:cTn>
                              </p:par>
                              <p:par>
                                <p:cTn id="23" presetID="3" presetClass="emph" presetSubtype="2" fill="hold" nodeType="withEffect">
                                  <p:stCondLst>
                                    <p:cond delay="0"/>
                                  </p:stCondLst>
                                  <p:childTnLst>
                                    <p:animClr clrSpc="rgb" dir="cw">
                                      <p:cBhvr override="childStyle">
                                        <p:cTn id="24" dur="500" fill="hold"/>
                                        <p:tgtEl>
                                          <p:spTgt spid="3">
                                            <p:txEl>
                                              <p:pRg st="6" end="6"/>
                                            </p:txEl>
                                          </p:spTgt>
                                        </p:tgtEl>
                                        <p:attrNameLst>
                                          <p:attrName>style.color</p:attrName>
                                        </p:attrNameLst>
                                      </p:cBhvr>
                                      <p:to>
                                        <a:srgbClr val="9F1209"/>
                                      </p:to>
                                    </p:animClr>
                                  </p:childTnLst>
                                </p:cTn>
                              </p:par>
                              <p:par>
                                <p:cTn id="25" presetID="3" presetClass="emph" presetSubtype="2" fill="hold" nodeType="withEffect">
                                  <p:stCondLst>
                                    <p:cond delay="0"/>
                                  </p:stCondLst>
                                  <p:childTnLst>
                                    <p:animClr clrSpc="rgb" dir="cw">
                                      <p:cBhvr override="childStyle">
                                        <p:cTn id="26" dur="500" fill="hold"/>
                                        <p:tgtEl>
                                          <p:spTgt spid="3">
                                            <p:txEl>
                                              <p:pRg st="7" end="7"/>
                                            </p:txEl>
                                          </p:spTgt>
                                        </p:tgtEl>
                                        <p:attrNameLst>
                                          <p:attrName>style.color</p:attrName>
                                        </p:attrNameLst>
                                      </p:cBhvr>
                                      <p:to>
                                        <a:srgbClr val="9F1209"/>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3">
                                            <p:txEl>
                                              <p:pRg st="8" end="8"/>
                                            </p:txEl>
                                          </p:spTgt>
                                        </p:tgtEl>
                                        <p:attrNameLst>
                                          <p:attrName>style.color</p:attrName>
                                        </p:attrNameLst>
                                      </p:cBhvr>
                                      <p:to>
                                        <a:srgbClr val="9F1209"/>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500" fill="hold"/>
                                        <p:tgtEl>
                                          <p:spTgt spid="3">
                                            <p:txEl>
                                              <p:pRg st="9" end="9"/>
                                            </p:txEl>
                                          </p:spTgt>
                                        </p:tgtEl>
                                        <p:attrNameLst>
                                          <p:attrName>style.color</p:attrName>
                                        </p:attrNameLst>
                                      </p:cBhvr>
                                      <p:to>
                                        <a:srgbClr val="9F1209"/>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500" fill="hold"/>
                                        <p:tgtEl>
                                          <p:spTgt spid="3">
                                            <p:txEl>
                                              <p:pRg st="10" end="10"/>
                                            </p:txEl>
                                          </p:spTgt>
                                        </p:tgtEl>
                                        <p:attrNameLst>
                                          <p:attrName>style.color</p:attrName>
                                        </p:attrNameLst>
                                      </p:cBhvr>
                                      <p:to>
                                        <a:srgbClr val="9F120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886700" cy="4351338"/>
          </a:xfrm>
        </p:spPr>
        <p:txBody>
          <a:bodyPr/>
          <a:lstStyle/>
          <a:p>
            <a:r>
              <a:rPr lang="en-CA" dirty="0" err="1"/>
              <a:t>Colab</a:t>
            </a:r>
            <a:r>
              <a:rPr lang="en-CA" dirty="0"/>
              <a:t> / </a:t>
            </a:r>
            <a:r>
              <a:rPr lang="en-CA" dirty="0" err="1"/>
              <a:t>Jupyter</a:t>
            </a:r>
            <a:r>
              <a:rPr lang="en-CA" dirty="0"/>
              <a:t> notebook</a:t>
            </a:r>
          </a:p>
          <a:p>
            <a:r>
              <a:rPr lang="en-CA" dirty="0"/>
              <a:t>We will check a solved DT example</a:t>
            </a:r>
          </a:p>
          <a:p>
            <a:r>
              <a:rPr lang="en-CA" dirty="0"/>
              <a:t>Then work in groups on a DT exercise (~15 mins)</a:t>
            </a:r>
          </a:p>
        </p:txBody>
      </p:sp>
      <p:sp>
        <p:nvSpPr>
          <p:cNvPr id="6" name="Title 5">
            <a:extLst>
              <a:ext uri="{FF2B5EF4-FFF2-40B4-BE49-F238E27FC236}">
                <a16:creationId xmlns:a16="http://schemas.microsoft.com/office/drawing/2014/main" id="{9D3AA1A6-CD34-5E4C-9F7F-7015DC79186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6C79750D-DD3F-0C46-B17B-BB28A6482A5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DTs coding session</a:t>
            </a:r>
          </a:p>
        </p:txBody>
      </p:sp>
    </p:spTree>
    <p:extLst>
      <p:ext uri="{BB962C8B-B14F-4D97-AF65-F5344CB8AC3E}">
        <p14:creationId xmlns:p14="http://schemas.microsoft.com/office/powerpoint/2010/main" val="975872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D35203-D697-4E4F-91DC-42F01B86CB0D}"/>
              </a:ext>
            </a:extLst>
          </p:cNvPr>
          <p:cNvPicPr>
            <a:picLocks noGrp="1" noChangeAspect="1"/>
          </p:cNvPicPr>
          <p:nvPr>
            <p:ph sz="half" idx="1"/>
          </p:nvPr>
        </p:nvPicPr>
        <p:blipFill>
          <a:blip r:embed="rId3"/>
          <a:stretch>
            <a:fillRect/>
          </a:stretch>
        </p:blipFill>
        <p:spPr>
          <a:xfrm>
            <a:off x="539552" y="2564904"/>
            <a:ext cx="3886200" cy="2372221"/>
          </a:xfrm>
          <a:prstGeom prst="rect">
            <a:avLst/>
          </a:prstGeom>
        </p:spPr>
      </p:pic>
      <p:pic>
        <p:nvPicPr>
          <p:cNvPr id="6" name="Content Placeholder 5">
            <a:extLst>
              <a:ext uri="{FF2B5EF4-FFF2-40B4-BE49-F238E27FC236}">
                <a16:creationId xmlns:a16="http://schemas.microsoft.com/office/drawing/2014/main" id="{207AF826-C407-8C4C-872C-79B2E0A486BF}"/>
              </a:ext>
            </a:extLst>
          </p:cNvPr>
          <p:cNvPicPr>
            <a:picLocks noGrp="1" noChangeAspect="1"/>
          </p:cNvPicPr>
          <p:nvPr>
            <p:ph sz="half" idx="2"/>
          </p:nvPr>
        </p:nvPicPr>
        <p:blipFill>
          <a:blip r:embed="rId4"/>
          <a:stretch>
            <a:fillRect/>
          </a:stretch>
        </p:blipFill>
        <p:spPr>
          <a:xfrm>
            <a:off x="4718250" y="2852936"/>
            <a:ext cx="3886200" cy="2161106"/>
          </a:xfrm>
          <a:prstGeom prst="rect">
            <a:avLst/>
          </a:prstGeom>
        </p:spPr>
      </p:pic>
      <p:sp>
        <p:nvSpPr>
          <p:cNvPr id="7" name="Espace réservé du contenu 2">
            <a:extLst>
              <a:ext uri="{FF2B5EF4-FFF2-40B4-BE49-F238E27FC236}">
                <a16:creationId xmlns:a16="http://schemas.microsoft.com/office/drawing/2014/main" id="{8AD11459-CC36-1440-A8C4-22E58582EA09}"/>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It begins with a neuron </a:t>
            </a:r>
          </a:p>
        </p:txBody>
      </p:sp>
      <p:sp>
        <p:nvSpPr>
          <p:cNvPr id="8" name="Rectangle 7">
            <a:extLst>
              <a:ext uri="{FF2B5EF4-FFF2-40B4-BE49-F238E27FC236}">
                <a16:creationId xmlns:a16="http://schemas.microsoft.com/office/drawing/2014/main" id="{BE1D417D-3D41-6148-9102-C1DBFE71615A}"/>
              </a:ext>
            </a:extLst>
          </p:cNvPr>
          <p:cNvSpPr/>
          <p:nvPr/>
        </p:nvSpPr>
        <p:spPr>
          <a:xfrm>
            <a:off x="3235023" y="5116822"/>
            <a:ext cx="2966453" cy="276999"/>
          </a:xfrm>
          <a:prstGeom prst="rect">
            <a:avLst/>
          </a:prstGeom>
        </p:spPr>
        <p:txBody>
          <a:bodyPr wrap="none">
            <a:spAutoFit/>
          </a:bodyPr>
          <a:lstStyle/>
          <a:p>
            <a:r>
              <a:rPr lang="en-CA" sz="1200" dirty="0"/>
              <a:t>https://cs231n.github.io/neural-networks-1/</a:t>
            </a:r>
          </a:p>
        </p:txBody>
      </p:sp>
      <p:sp>
        <p:nvSpPr>
          <p:cNvPr id="4" name="Title 3">
            <a:extLst>
              <a:ext uri="{FF2B5EF4-FFF2-40B4-BE49-F238E27FC236}">
                <a16:creationId xmlns:a16="http://schemas.microsoft.com/office/drawing/2014/main" id="{5CB75433-089F-8B40-9B98-650ACE91AD4C}"/>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E8F639EC-4FB4-644B-81D9-8CD1D7457484}"/>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Artificial Neural Networks (ANNs)</a:t>
            </a:r>
          </a:p>
        </p:txBody>
      </p:sp>
    </p:spTree>
    <p:extLst>
      <p:ext uri="{BB962C8B-B14F-4D97-AF65-F5344CB8AC3E}">
        <p14:creationId xmlns:p14="http://schemas.microsoft.com/office/powerpoint/2010/main" val="151591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65EB44A-3B08-2D47-BD05-7E702FECD751}"/>
                  </a:ext>
                </a:extLst>
              </p:cNvPr>
              <p:cNvSpPr>
                <a:spLocks noGrp="1"/>
              </p:cNvSpPr>
              <p:nvPr>
                <p:ph sz="half" idx="1"/>
              </p:nvPr>
            </p:nvSpPr>
            <p:spPr>
              <a:xfrm>
                <a:off x="628650" y="1825625"/>
                <a:ext cx="7759774" cy="4351338"/>
              </a:xfrm>
            </p:spPr>
            <p:txBody>
              <a:bodyPr/>
              <a:lstStyle/>
              <a:p>
                <a:r>
                  <a:rPr lang="en-CA" dirty="0"/>
                  <a:t>Activation function</a:t>
                </a:r>
              </a:p>
              <a:p>
                <a:r>
                  <a:rPr lang="en-CA" dirty="0"/>
                  <a:t>Based on the input signal, fire the neuron or not </a:t>
                </a:r>
              </a:p>
              <a:p>
                <a:pPr lvl="1"/>
                <a:r>
                  <a:rPr lang="en-CA" dirty="0"/>
                  <a:t>Make a decision: 0 / 1</a:t>
                </a:r>
              </a:p>
              <a:p>
                <a:pPr lvl="1"/>
                <a:r>
                  <a:rPr lang="en-CA" dirty="0"/>
                  <a:t>Squash the input into a value between 0 and 1</a:t>
                </a:r>
              </a:p>
              <a:p>
                <a:r>
                  <a:rPr lang="en-CA" dirty="0"/>
                  <a:t>Sigmoid function: </a:t>
                </a:r>
                <a14:m>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r>
                          <a:rPr lang="en-US" b="0" i="1" smtClean="0">
                            <a:latin typeface="Cambria Math" panose="02040503050406030204" pitchFamily="18" charset="0"/>
                          </a:rPr>
                          <m:t>)</m:t>
                        </m:r>
                      </m:den>
                    </m:f>
                  </m:oMath>
                </a14:m>
                <a:endParaRPr lang="en-CA" dirty="0"/>
              </a:p>
              <a:p>
                <a:r>
                  <a:rPr lang="en-CA" dirty="0"/>
                  <a:t>Not the only activation function</a:t>
                </a:r>
              </a:p>
            </p:txBody>
          </p:sp>
        </mc:Choice>
        <mc:Fallback>
          <p:sp>
            <p:nvSpPr>
              <p:cNvPr id="3" name="Content Placeholder 2">
                <a:extLst>
                  <a:ext uri="{FF2B5EF4-FFF2-40B4-BE49-F238E27FC236}">
                    <a16:creationId xmlns:a16="http://schemas.microsoft.com/office/drawing/2014/main" id="{D65EB44A-3B08-2D47-BD05-7E702FECD751}"/>
                  </a:ext>
                </a:extLst>
              </p:cNvPr>
              <p:cNvSpPr>
                <a:spLocks noGrp="1" noRot="1" noChangeAspect="1" noMove="1" noResize="1" noEditPoints="1" noAdjustHandles="1" noChangeArrowheads="1" noChangeShapeType="1" noTextEdit="1"/>
              </p:cNvSpPr>
              <p:nvPr>
                <p:ph sz="half" idx="1"/>
              </p:nvPr>
            </p:nvSpPr>
            <p:spPr>
              <a:xfrm>
                <a:off x="628650" y="1825625"/>
                <a:ext cx="7759774" cy="4351338"/>
              </a:xfrm>
              <a:blipFill>
                <a:blip r:embed="rId2"/>
                <a:stretch>
                  <a:fillRect l="-1471" t="-2326"/>
                </a:stretch>
              </a:blipFill>
            </p:spPr>
            <p:txBody>
              <a:bodyPr/>
              <a:lstStyle/>
              <a:p>
                <a:r>
                  <a:rPr lang="en-CA">
                    <a:noFill/>
                  </a:rPr>
                  <a:t> </a:t>
                </a:r>
              </a:p>
            </p:txBody>
          </p:sp>
        </mc:Fallback>
      </mc:AlternateContent>
      <p:pic>
        <p:nvPicPr>
          <p:cNvPr id="1026" name="Picture 2">
            <a:extLst>
              <a:ext uri="{FF2B5EF4-FFF2-40B4-BE49-F238E27FC236}">
                <a16:creationId xmlns:a16="http://schemas.microsoft.com/office/drawing/2014/main" id="{48B3E7FB-A0CB-3740-802E-590450E444B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652120" y="4149080"/>
            <a:ext cx="3348372" cy="223224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F3539795-53D5-5445-86F2-536752D6534D}"/>
              </a:ext>
            </a:extLst>
          </p:cNvPr>
          <p:cNvSpPr>
            <a:spLocks noGrp="1"/>
          </p:cNvSpPr>
          <p:nvPr>
            <p:ph type="title"/>
          </p:nvPr>
        </p:nvSpPr>
        <p:spPr/>
        <p:txBody>
          <a:bodyPr/>
          <a:lstStyle/>
          <a:p>
            <a:endParaRPr lang="en-CA"/>
          </a:p>
        </p:txBody>
      </p:sp>
      <p:sp>
        <p:nvSpPr>
          <p:cNvPr id="10" name="Titre 1">
            <a:extLst>
              <a:ext uri="{FF2B5EF4-FFF2-40B4-BE49-F238E27FC236}">
                <a16:creationId xmlns:a16="http://schemas.microsoft.com/office/drawing/2014/main" id="{91A20C92-7AD8-5E41-9AE9-B5565A4C455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310756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Oval 15">
            <a:extLst>
              <a:ext uri="{FF2B5EF4-FFF2-40B4-BE49-F238E27FC236}">
                <a16:creationId xmlns:a16="http://schemas.microsoft.com/office/drawing/2014/main" id="{D89A1632-DE66-AD4B-BC8B-E735EF66680E}"/>
              </a:ext>
            </a:extLst>
          </p:cNvPr>
          <p:cNvSpPr/>
          <p:nvPr/>
        </p:nvSpPr>
        <p:spPr>
          <a:xfrm>
            <a:off x="1555006" y="4704906"/>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3363042"/>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a:off x="2123728" y="2276872"/>
            <a:ext cx="2664296" cy="1374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a:off x="2123728" y="3634905"/>
            <a:ext cx="2664296" cy="16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6CBEF27-03DE-CD46-B69A-BDB235181CFD}"/>
              </a:ext>
            </a:extLst>
          </p:cNvPr>
          <p:cNvCxnSpPr>
            <a:cxnSpLocks/>
            <a:stCxn id="16" idx="6"/>
            <a:endCxn id="17" idx="2"/>
          </p:cNvCxnSpPr>
          <p:nvPr/>
        </p:nvCxnSpPr>
        <p:spPr>
          <a:xfrm flipV="1">
            <a:off x="2131070" y="3651074"/>
            <a:ext cx="2656954" cy="134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868914" y="335495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flipV="1">
            <a:off x="5364088" y="3642989"/>
            <a:ext cx="1504826" cy="8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971600" y="1988840"/>
                <a:ext cx="48981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971600" y="1988840"/>
                <a:ext cx="489814"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971600" y="3375444"/>
                <a:ext cx="4957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971600" y="3375444"/>
                <a:ext cx="495777"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971600" y="4782535"/>
                <a:ext cx="4957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971600" y="4782535"/>
                <a:ext cx="495777"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933543" y="2368259"/>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i="1">
                              <a:latin typeface="Cambria Math" panose="02040503050406030204" pitchFamily="18" charset="0"/>
                            </a:rPr>
                            <m:t>1</m:t>
                          </m:r>
                        </m:sub>
                      </m:sSub>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933543" y="2368259"/>
                <a:ext cx="536685"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FD02C-389F-3340-9AEA-C6943DA1E7D5}"/>
                  </a:ext>
                </a:extLst>
              </p:cNvPr>
              <p:cNvSpPr/>
              <p:nvPr/>
            </p:nvSpPr>
            <p:spPr>
              <a:xfrm>
                <a:off x="2928514" y="3247463"/>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i="1">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C0AFD02C-389F-3340-9AEA-C6943DA1E7D5}"/>
                  </a:ext>
                </a:extLst>
              </p:cNvPr>
              <p:cNvSpPr>
                <a:spLocks noRot="1" noChangeAspect="1" noMove="1" noResize="1" noEditPoints="1" noAdjustHandles="1" noChangeArrowheads="1" noChangeShapeType="1" noTextEdit="1"/>
              </p:cNvSpPr>
              <p:nvPr/>
            </p:nvSpPr>
            <p:spPr>
              <a:xfrm>
                <a:off x="2928514" y="3247463"/>
                <a:ext cx="536685" cy="4001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7C59DCD-F5FA-004B-8E52-3ECB5DB07ADD}"/>
                  </a:ext>
                </a:extLst>
              </p:cNvPr>
              <p:cNvSpPr/>
              <p:nvPr/>
            </p:nvSpPr>
            <p:spPr>
              <a:xfrm>
                <a:off x="2938208" y="4035015"/>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i="1">
                              <a:latin typeface="Cambria Math" panose="02040503050406030204" pitchFamily="18" charset="0"/>
                            </a:rPr>
                            <m:t>1</m:t>
                          </m:r>
                        </m:sub>
                      </m:sSub>
                    </m:oMath>
                  </m:oMathPara>
                </a14:m>
                <a:endParaRPr lang="en-CA" dirty="0"/>
              </a:p>
            </p:txBody>
          </p:sp>
        </mc:Choice>
        <mc:Fallback xmlns="">
          <p:sp>
            <p:nvSpPr>
              <p:cNvPr id="41" name="Rectangle 40">
                <a:extLst>
                  <a:ext uri="{FF2B5EF4-FFF2-40B4-BE49-F238E27FC236}">
                    <a16:creationId xmlns:a16="http://schemas.microsoft.com/office/drawing/2014/main" id="{87C59DCD-F5FA-004B-8E52-3ECB5DB07ADD}"/>
                  </a:ext>
                </a:extLst>
              </p:cNvPr>
              <p:cNvSpPr>
                <a:spLocks noRot="1" noChangeAspect="1" noMove="1" noResize="1" noEditPoints="1" noAdjustHandles="1" noChangeArrowheads="1" noChangeShapeType="1" noTextEdit="1"/>
              </p:cNvSpPr>
              <p:nvPr/>
            </p:nvSpPr>
            <p:spPr>
              <a:xfrm>
                <a:off x="2938208" y="4035015"/>
                <a:ext cx="536685"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92F837-D599-7349-9FBB-01CE1D43E04A}"/>
                  </a:ext>
                </a:extLst>
              </p:cNvPr>
              <p:cNvSpPr/>
              <p:nvPr/>
            </p:nvSpPr>
            <p:spPr>
              <a:xfrm>
                <a:off x="4050267" y="2776516"/>
                <a:ext cx="2105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𝑤𝑒𝑖𝑔h𝑡𝑒𝑑</m:t>
                      </m:r>
                      <m:r>
                        <a:rPr lang="en-US" sz="1400" b="0" i="1" smtClean="0">
                          <a:latin typeface="Cambria Math" panose="02040503050406030204" pitchFamily="18" charset="0"/>
                        </a:rPr>
                        <m:t> </m:t>
                      </m:r>
                      <m:r>
                        <a:rPr lang="en-US" sz="1400" b="0" i="1" smtClean="0">
                          <a:latin typeface="Cambria Math" panose="02040503050406030204" pitchFamily="18" charset="0"/>
                        </a:rPr>
                        <m:t>𝑖𝑛𝑝𝑢𝑡𝑠</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oMath>
                    <m:oMath xmlns:m="http://schemas.openxmlformats.org/officeDocument/2006/math">
                      <m:r>
                        <a:rPr lang="en-US" sz="1400" i="1" smtClean="0">
                          <a:latin typeface="Cambria Math" panose="02040503050406030204" pitchFamily="18" charset="0"/>
                        </a:rPr>
                        <m:t>𝐴</m:t>
                      </m:r>
                      <m:r>
                        <a:rPr lang="en-US" sz="1400" b="0" i="1" smtClean="0">
                          <a:latin typeface="Cambria Math" panose="02040503050406030204" pitchFamily="18" charset="0"/>
                        </a:rPr>
                        <m:t>𝑐𝑡𝑖𝑣𝑎𝑡𝑖𝑜𝑛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𝑓𝑢𝑛𝑐𝑡𝑖𝑜𝑛</m:t>
                      </m:r>
                    </m:oMath>
                  </m:oMathPara>
                </a14:m>
                <a:endParaRPr lang="en-CA" sz="1200" dirty="0"/>
              </a:p>
            </p:txBody>
          </p:sp>
        </mc:Choice>
        <mc:Fallback xmlns="">
          <p:sp>
            <p:nvSpPr>
              <p:cNvPr id="42" name="Rectangle 41">
                <a:extLst>
                  <a:ext uri="{FF2B5EF4-FFF2-40B4-BE49-F238E27FC236}">
                    <a16:creationId xmlns:a16="http://schemas.microsoft.com/office/drawing/2014/main" id="{F192F837-D599-7349-9FBB-01CE1D43E04A}"/>
                  </a:ext>
                </a:extLst>
              </p:cNvPr>
              <p:cNvSpPr>
                <a:spLocks noRot="1" noChangeAspect="1" noMove="1" noResize="1" noEditPoints="1" noAdjustHandles="1" noChangeArrowheads="1" noChangeShapeType="1" noTextEdit="1"/>
              </p:cNvSpPr>
              <p:nvPr/>
            </p:nvSpPr>
            <p:spPr>
              <a:xfrm>
                <a:off x="4050267" y="2776516"/>
                <a:ext cx="2105909" cy="523220"/>
              </a:xfrm>
              <a:prstGeom prst="rect">
                <a:avLst/>
              </a:prstGeom>
              <a:blipFill>
                <a:blip r:embed="rId8"/>
                <a:stretch>
                  <a:fillRect r="-7784"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96336" y="3404166"/>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96336" y="3404166"/>
                <a:ext cx="391004" cy="400110"/>
              </a:xfrm>
              <a:prstGeom prst="rect">
                <a:avLst/>
              </a:prstGeom>
              <a:blipFill>
                <a:blip r:embed="rId9"/>
                <a:stretch>
                  <a:fillRect b="-6061"/>
                </a:stretch>
              </a:blipFill>
            </p:spPr>
            <p:txBody>
              <a:bodyPr/>
              <a:lstStyle/>
              <a:p>
                <a:r>
                  <a:rPr lang="en-CA">
                    <a:noFill/>
                  </a:rPr>
                  <a:t> </a:t>
                </a:r>
              </a:p>
            </p:txBody>
          </p:sp>
        </mc:Fallback>
      </mc:AlternateContent>
      <p:sp>
        <p:nvSpPr>
          <p:cNvPr id="4" name="Title 3">
            <a:extLst>
              <a:ext uri="{FF2B5EF4-FFF2-40B4-BE49-F238E27FC236}">
                <a16:creationId xmlns:a16="http://schemas.microsoft.com/office/drawing/2014/main" id="{52FB0838-7EE0-8A4A-89B5-56E453F65E5A}"/>
              </a:ext>
            </a:extLst>
          </p:cNvPr>
          <p:cNvSpPr>
            <a:spLocks noGrp="1"/>
          </p:cNvSpPr>
          <p:nvPr>
            <p:ph type="title"/>
          </p:nvPr>
        </p:nvSpPr>
        <p:spPr/>
        <p:txBody>
          <a:bodyPr/>
          <a:lstStyle/>
          <a:p>
            <a:endParaRPr lang="en-CA"/>
          </a:p>
        </p:txBody>
      </p:sp>
      <p:sp>
        <p:nvSpPr>
          <p:cNvPr id="22" name="Titre 1">
            <a:extLst>
              <a:ext uri="{FF2B5EF4-FFF2-40B4-BE49-F238E27FC236}">
                <a16:creationId xmlns:a16="http://schemas.microsoft.com/office/drawing/2014/main" id="{031967A5-0F79-9344-B4B0-A161A569650D}"/>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2676665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Oval 15">
            <a:extLst>
              <a:ext uri="{FF2B5EF4-FFF2-40B4-BE49-F238E27FC236}">
                <a16:creationId xmlns:a16="http://schemas.microsoft.com/office/drawing/2014/main" id="{D89A1632-DE66-AD4B-BC8B-E735EF66680E}"/>
              </a:ext>
            </a:extLst>
          </p:cNvPr>
          <p:cNvSpPr/>
          <p:nvPr/>
        </p:nvSpPr>
        <p:spPr>
          <a:xfrm>
            <a:off x="1555006" y="4704906"/>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3363042"/>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a:off x="2123728" y="2276872"/>
            <a:ext cx="2664296" cy="1374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a:off x="2123728" y="3634905"/>
            <a:ext cx="2664296" cy="16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6CBEF27-03DE-CD46-B69A-BDB235181CFD}"/>
              </a:ext>
            </a:extLst>
          </p:cNvPr>
          <p:cNvCxnSpPr>
            <a:cxnSpLocks/>
            <a:stCxn id="16" idx="6"/>
            <a:endCxn id="17" idx="2"/>
          </p:cNvCxnSpPr>
          <p:nvPr/>
        </p:nvCxnSpPr>
        <p:spPr>
          <a:xfrm flipV="1">
            <a:off x="2131070" y="3651074"/>
            <a:ext cx="2656954" cy="134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868914" y="335495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flipV="1">
            <a:off x="5364088" y="3642989"/>
            <a:ext cx="1504826" cy="8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971600" y="198884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5</m:t>
                      </m:r>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971600" y="1988840"/>
                <a:ext cx="385042"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971600" y="3375444"/>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3</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971600" y="3375444"/>
                <a:ext cx="385042"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971600" y="4782535"/>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1</m:t>
                      </m:r>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971600" y="4782535"/>
                <a:ext cx="385042"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933543" y="2368259"/>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.4</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933543" y="2368259"/>
                <a:ext cx="580608"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FD02C-389F-3340-9AEA-C6943DA1E7D5}"/>
                  </a:ext>
                </a:extLst>
              </p:cNvPr>
              <p:cNvSpPr/>
              <p:nvPr/>
            </p:nvSpPr>
            <p:spPr>
              <a:xfrm>
                <a:off x="2928514" y="3247463"/>
                <a:ext cx="623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 1</m:t>
                      </m:r>
                    </m:oMath>
                  </m:oMathPara>
                </a14:m>
                <a:endParaRPr lang="en-CA" dirty="0"/>
              </a:p>
            </p:txBody>
          </p:sp>
        </mc:Choice>
        <mc:Fallback xmlns="">
          <p:sp>
            <p:nvSpPr>
              <p:cNvPr id="40" name="Rectangle 39">
                <a:extLst>
                  <a:ext uri="{FF2B5EF4-FFF2-40B4-BE49-F238E27FC236}">
                    <a16:creationId xmlns:a16="http://schemas.microsoft.com/office/drawing/2014/main" id="{C0AFD02C-389F-3340-9AEA-C6943DA1E7D5}"/>
                  </a:ext>
                </a:extLst>
              </p:cNvPr>
              <p:cNvSpPr>
                <a:spLocks noRot="1" noChangeAspect="1" noMove="1" noResize="1" noEditPoints="1" noAdjustHandles="1" noChangeArrowheads="1" noChangeShapeType="1" noTextEdit="1"/>
              </p:cNvSpPr>
              <p:nvPr/>
            </p:nvSpPr>
            <p:spPr>
              <a:xfrm>
                <a:off x="2928514" y="3247463"/>
                <a:ext cx="623376" cy="4001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7C59DCD-F5FA-004B-8E52-3ECB5DB07ADD}"/>
                  </a:ext>
                </a:extLst>
              </p:cNvPr>
              <p:cNvSpPr/>
              <p:nvPr/>
            </p:nvSpPr>
            <p:spPr>
              <a:xfrm>
                <a:off x="2938208" y="4035015"/>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.3</m:t>
                      </m:r>
                    </m:oMath>
                  </m:oMathPara>
                </a14:m>
                <a:endParaRPr lang="en-CA" dirty="0"/>
              </a:p>
            </p:txBody>
          </p:sp>
        </mc:Choice>
        <mc:Fallback xmlns="">
          <p:sp>
            <p:nvSpPr>
              <p:cNvPr id="41" name="Rectangle 40">
                <a:extLst>
                  <a:ext uri="{FF2B5EF4-FFF2-40B4-BE49-F238E27FC236}">
                    <a16:creationId xmlns:a16="http://schemas.microsoft.com/office/drawing/2014/main" id="{87C59DCD-F5FA-004B-8E52-3ECB5DB07ADD}"/>
                  </a:ext>
                </a:extLst>
              </p:cNvPr>
              <p:cNvSpPr>
                <a:spLocks noRot="1" noChangeAspect="1" noMove="1" noResize="1" noEditPoints="1" noAdjustHandles="1" noChangeArrowheads="1" noChangeShapeType="1" noTextEdit="1"/>
              </p:cNvSpPr>
              <p:nvPr/>
            </p:nvSpPr>
            <p:spPr>
              <a:xfrm>
                <a:off x="2938208" y="4035015"/>
                <a:ext cx="580608"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92F837-D599-7349-9FBB-01CE1D43E04A}"/>
                  </a:ext>
                </a:extLst>
              </p:cNvPr>
              <p:cNvSpPr/>
              <p:nvPr/>
            </p:nvSpPr>
            <p:spPr>
              <a:xfrm>
                <a:off x="4050267" y="2776516"/>
                <a:ext cx="2105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𝑤𝑒𝑖𝑔h𝑡𝑒𝑑</m:t>
                      </m:r>
                      <m:r>
                        <a:rPr lang="en-US" sz="1400" b="0" i="1" smtClean="0">
                          <a:latin typeface="Cambria Math" panose="02040503050406030204" pitchFamily="18" charset="0"/>
                        </a:rPr>
                        <m:t> </m:t>
                      </m:r>
                      <m:r>
                        <a:rPr lang="en-US" sz="1400" b="0" i="1" smtClean="0">
                          <a:latin typeface="Cambria Math" panose="02040503050406030204" pitchFamily="18" charset="0"/>
                        </a:rPr>
                        <m:t>𝑖𝑛𝑝𝑢𝑡𝑠</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oMath>
                    <m:oMath xmlns:m="http://schemas.openxmlformats.org/officeDocument/2006/math">
                      <m:r>
                        <a:rPr lang="en-US" sz="1400" i="1" smtClean="0">
                          <a:latin typeface="Cambria Math" panose="02040503050406030204" pitchFamily="18" charset="0"/>
                        </a:rPr>
                        <m:t>𝐴</m:t>
                      </m:r>
                      <m:r>
                        <a:rPr lang="en-US" sz="1400" b="0" i="1" smtClean="0">
                          <a:latin typeface="Cambria Math" panose="02040503050406030204" pitchFamily="18" charset="0"/>
                        </a:rPr>
                        <m:t>𝑐𝑡𝑖𝑣𝑎𝑡𝑖𝑜𝑛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𝑓𝑢𝑛𝑐𝑡𝑖𝑜𝑛</m:t>
                      </m:r>
                    </m:oMath>
                  </m:oMathPara>
                </a14:m>
                <a:endParaRPr lang="en-CA" sz="1200" dirty="0"/>
              </a:p>
            </p:txBody>
          </p:sp>
        </mc:Choice>
        <mc:Fallback xmlns="">
          <p:sp>
            <p:nvSpPr>
              <p:cNvPr id="42" name="Rectangle 41">
                <a:extLst>
                  <a:ext uri="{FF2B5EF4-FFF2-40B4-BE49-F238E27FC236}">
                    <a16:creationId xmlns:a16="http://schemas.microsoft.com/office/drawing/2014/main" id="{F192F837-D599-7349-9FBB-01CE1D43E04A}"/>
                  </a:ext>
                </a:extLst>
              </p:cNvPr>
              <p:cNvSpPr>
                <a:spLocks noRot="1" noChangeAspect="1" noMove="1" noResize="1" noEditPoints="1" noAdjustHandles="1" noChangeArrowheads="1" noChangeShapeType="1" noTextEdit="1"/>
              </p:cNvSpPr>
              <p:nvPr/>
            </p:nvSpPr>
            <p:spPr>
              <a:xfrm>
                <a:off x="4050267" y="2776516"/>
                <a:ext cx="2105909" cy="523220"/>
              </a:xfrm>
              <a:prstGeom prst="rect">
                <a:avLst/>
              </a:prstGeom>
              <a:blipFill>
                <a:blip r:embed="rId8"/>
                <a:stretch>
                  <a:fillRect r="-7784"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2BC33AA-D772-0641-A21B-0A430957CEB8}"/>
                  </a:ext>
                </a:extLst>
              </p:cNvPr>
              <p:cNvSpPr/>
              <p:nvPr/>
            </p:nvSpPr>
            <p:spPr>
              <a:xfrm>
                <a:off x="4309240" y="3922937"/>
                <a:ext cx="1620636"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=2.6</m:t>
                          </m:r>
                        </m:e>
                      </m:nary>
                    </m:oMath>
                  </m:oMathPara>
                </a14:m>
                <a:endParaRPr lang="en-CA" dirty="0"/>
              </a:p>
            </p:txBody>
          </p:sp>
        </mc:Choice>
        <mc:Fallback xmlns="">
          <p:sp>
            <p:nvSpPr>
              <p:cNvPr id="3" name="Rectangle 2">
                <a:extLst>
                  <a:ext uri="{FF2B5EF4-FFF2-40B4-BE49-F238E27FC236}">
                    <a16:creationId xmlns:a16="http://schemas.microsoft.com/office/drawing/2014/main" id="{C2BC33AA-D772-0641-A21B-0A430957CEB8}"/>
                  </a:ext>
                </a:extLst>
              </p:cNvPr>
              <p:cNvSpPr>
                <a:spLocks noRot="1" noChangeAspect="1" noMove="1" noResize="1" noEditPoints="1" noAdjustHandles="1" noChangeArrowheads="1" noChangeShapeType="1" noTextEdit="1"/>
              </p:cNvSpPr>
              <p:nvPr/>
            </p:nvSpPr>
            <p:spPr>
              <a:xfrm>
                <a:off x="4309240" y="3922937"/>
                <a:ext cx="1620636" cy="763029"/>
              </a:xfrm>
              <a:prstGeom prst="rect">
                <a:avLst/>
              </a:prstGeom>
              <a:blipFill>
                <a:blip r:embed="rId10"/>
                <a:stretch>
                  <a:fillRect l="-45736" t="-122951" b="-1688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211546-1C9F-4549-B878-38E9AC209698}"/>
                  </a:ext>
                </a:extLst>
              </p:cNvPr>
              <p:cNvSpPr/>
              <p:nvPr/>
            </p:nvSpPr>
            <p:spPr>
              <a:xfrm>
                <a:off x="5262703" y="4597869"/>
                <a:ext cx="13036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2.6</m:t>
                          </m:r>
                        </m:e>
                      </m:d>
                      <m:r>
                        <a:rPr lang="en-US" b="0" i="1" smtClean="0">
                          <a:latin typeface="Cambria Math" panose="02040503050406030204" pitchFamily="18" charset="0"/>
                        </a:rPr>
                        <m:t>=1</m:t>
                      </m:r>
                    </m:oMath>
                  </m:oMathPara>
                </a14:m>
                <a:endParaRPr lang="en-CA" dirty="0"/>
              </a:p>
            </p:txBody>
          </p:sp>
        </mc:Choice>
        <mc:Fallback xmlns="">
          <p:sp>
            <p:nvSpPr>
              <p:cNvPr id="4" name="Rectangle 3">
                <a:extLst>
                  <a:ext uri="{FF2B5EF4-FFF2-40B4-BE49-F238E27FC236}">
                    <a16:creationId xmlns:a16="http://schemas.microsoft.com/office/drawing/2014/main" id="{BC211546-1C9F-4549-B878-38E9AC209698}"/>
                  </a:ext>
                </a:extLst>
              </p:cNvPr>
              <p:cNvSpPr>
                <a:spLocks noRot="1" noChangeAspect="1" noMove="1" noResize="1" noEditPoints="1" noAdjustHandles="1" noChangeArrowheads="1" noChangeShapeType="1" noTextEdit="1"/>
              </p:cNvSpPr>
              <p:nvPr/>
            </p:nvSpPr>
            <p:spPr>
              <a:xfrm>
                <a:off x="5262703" y="4597869"/>
                <a:ext cx="1303627" cy="36933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B949C9D5-D4C8-BA40-92E4-621D010EC1CF}"/>
                  </a:ext>
                </a:extLst>
              </p:cNvPr>
              <p:cNvSpPr/>
              <p:nvPr/>
            </p:nvSpPr>
            <p:spPr>
              <a:xfrm>
                <a:off x="4467745" y="1522192"/>
                <a:ext cx="208634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m:t>
                          </m:r>
                          <m:r>
                            <a:rPr lang="en-US" b="0" i="1" smtClean="0">
                              <a:latin typeface="Cambria Math" panose="02040503050406030204" pitchFamily="18" charset="0"/>
                            </a:rPr>
                            <m:t>, 3, 1</m:t>
                          </m:r>
                        </m:e>
                      </m:d>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0</m:t>
                          </m:r>
                        </m:sub>
                      </m:sSub>
                      <m:r>
                        <a:rPr lang="en-US" b="0" i="1" smtClean="0">
                          <a:latin typeface="Cambria Math" panose="02040503050406030204" pitchFamily="18" charset="0"/>
                        </a:rPr>
                        <m:t>=[0.4, 0.1, 0.3]</m:t>
                      </m:r>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𝑡𝑟𝑢𝑒</m:t>
                          </m:r>
                        </m:sub>
                      </m:sSub>
                      <m:r>
                        <a:rPr lang="en-US" b="0" i="1" smtClean="0">
                          <a:latin typeface="Cambria Math" panose="02040503050406030204" pitchFamily="18" charset="0"/>
                        </a:rPr>
                        <m:t>=0</m:t>
                      </m:r>
                    </m:oMath>
                  </m:oMathPara>
                </a14:m>
                <a:endParaRPr lang="en-CA" dirty="0"/>
              </a:p>
            </p:txBody>
          </p:sp>
        </mc:Choice>
        <mc:Fallback>
          <p:sp>
            <p:nvSpPr>
              <p:cNvPr id="5" name="Rectangle 4">
                <a:extLst>
                  <a:ext uri="{FF2B5EF4-FFF2-40B4-BE49-F238E27FC236}">
                    <a16:creationId xmlns:a16="http://schemas.microsoft.com/office/drawing/2014/main" id="{B949C9D5-D4C8-BA40-92E4-621D010EC1CF}"/>
                  </a:ext>
                </a:extLst>
              </p:cNvPr>
              <p:cNvSpPr>
                <a:spLocks noRot="1" noChangeAspect="1" noMove="1" noResize="1" noEditPoints="1" noAdjustHandles="1" noChangeArrowheads="1" noChangeShapeType="1" noTextEdit="1"/>
              </p:cNvSpPr>
              <p:nvPr/>
            </p:nvSpPr>
            <p:spPr>
              <a:xfrm>
                <a:off x="4467745" y="1522192"/>
                <a:ext cx="2086340" cy="923330"/>
              </a:xfrm>
              <a:prstGeom prst="rect">
                <a:avLst/>
              </a:prstGeom>
              <a:blipFill>
                <a:blip r:embed="rId12"/>
                <a:stretch>
                  <a:fillRect b="-27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E3422A5-E572-FA40-BB9C-BB2EA94F6627}"/>
                  </a:ext>
                </a:extLst>
              </p:cNvPr>
              <p:cNvSpPr/>
              <p:nvPr/>
            </p:nvSpPr>
            <p:spPr>
              <a:xfrm>
                <a:off x="6683713" y="4586200"/>
                <a:ext cx="1199238"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𝑝𝑟𝑒𝑑</m:t>
                          </m:r>
                        </m:sub>
                      </m:sSub>
                      <m:r>
                        <a:rPr lang="en-US" b="0" i="1" smtClean="0">
                          <a:solidFill>
                            <a:srgbClr val="FF0000"/>
                          </a:solidFill>
                          <a:latin typeface="Cambria Math" panose="02040503050406030204" pitchFamily="18" charset="0"/>
                        </a:rPr>
                        <m:t>=1</m:t>
                      </m:r>
                    </m:oMath>
                  </m:oMathPara>
                </a14:m>
                <a:endParaRPr lang="en-CA" dirty="0">
                  <a:solidFill>
                    <a:srgbClr val="FF0000"/>
                  </a:solidFill>
                </a:endParaRPr>
              </a:p>
            </p:txBody>
          </p:sp>
        </mc:Choice>
        <mc:Fallback xmlns="">
          <p:sp>
            <p:nvSpPr>
              <p:cNvPr id="25" name="Rectangle 24">
                <a:extLst>
                  <a:ext uri="{FF2B5EF4-FFF2-40B4-BE49-F238E27FC236}">
                    <a16:creationId xmlns:a16="http://schemas.microsoft.com/office/drawing/2014/main" id="{1E3422A5-E572-FA40-BB9C-BB2EA94F6627}"/>
                  </a:ext>
                </a:extLst>
              </p:cNvPr>
              <p:cNvSpPr>
                <a:spLocks noRot="1" noChangeAspect="1" noMove="1" noResize="1" noEditPoints="1" noAdjustHandles="1" noChangeArrowheads="1" noChangeShapeType="1" noTextEdit="1"/>
              </p:cNvSpPr>
              <p:nvPr/>
            </p:nvSpPr>
            <p:spPr>
              <a:xfrm>
                <a:off x="6683713" y="4586200"/>
                <a:ext cx="1199238" cy="390748"/>
              </a:xfrm>
              <a:prstGeom prst="rect">
                <a:avLst/>
              </a:prstGeom>
              <a:blipFill>
                <a:blip r:embed="rId13"/>
                <a:stretch>
                  <a:fillRect b="-9375"/>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F8845CC8-32C9-8446-873F-B52BCCA1CE0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2D3E75E-8937-8B45-B88F-7A3AA1DB661E}"/>
                  </a:ext>
                </a:extLst>
              </p:cNvPr>
              <p:cNvSpPr/>
              <p:nvPr/>
            </p:nvSpPr>
            <p:spPr>
              <a:xfrm>
                <a:off x="7452320" y="3429000"/>
                <a:ext cx="116852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𝑡𝑟𝑢𝑒</m:t>
                          </m:r>
                        </m:sub>
                      </m:sSub>
                      <m:r>
                        <a:rPr lang="en-US" i="1">
                          <a:latin typeface="Cambria Math" panose="02040503050406030204" pitchFamily="18" charset="0"/>
                        </a:rPr>
                        <m:t>=0</m:t>
                      </m:r>
                    </m:oMath>
                  </m:oMathPara>
                </a14:m>
                <a:endParaRPr lang="en-CA" dirty="0"/>
              </a:p>
            </p:txBody>
          </p:sp>
        </mc:Choice>
        <mc:Fallback>
          <p:sp>
            <p:nvSpPr>
              <p:cNvPr id="2" name="Rectangle 1">
                <a:extLst>
                  <a:ext uri="{FF2B5EF4-FFF2-40B4-BE49-F238E27FC236}">
                    <a16:creationId xmlns:a16="http://schemas.microsoft.com/office/drawing/2014/main" id="{D2D3E75E-8937-8B45-B88F-7A3AA1DB661E}"/>
                  </a:ext>
                </a:extLst>
              </p:cNvPr>
              <p:cNvSpPr>
                <a:spLocks noRot="1" noChangeAspect="1" noMove="1" noResize="1" noEditPoints="1" noAdjustHandles="1" noChangeArrowheads="1" noChangeShapeType="1" noTextEdit="1"/>
              </p:cNvSpPr>
              <p:nvPr/>
            </p:nvSpPr>
            <p:spPr>
              <a:xfrm>
                <a:off x="7452320" y="3429000"/>
                <a:ext cx="1168525" cy="369332"/>
              </a:xfrm>
              <a:prstGeom prst="rect">
                <a:avLst/>
              </a:prstGeom>
              <a:blipFill>
                <a:blip r:embed="rId14"/>
                <a:stretch>
                  <a:fillRect b="-6667"/>
                </a:stretch>
              </a:blipFill>
            </p:spPr>
            <p:txBody>
              <a:bodyPr/>
              <a:lstStyle/>
              <a:p>
                <a:r>
                  <a:rPr lang="en-CA">
                    <a:noFill/>
                  </a:rPr>
                  <a:t> </a:t>
                </a:r>
              </a:p>
            </p:txBody>
          </p:sp>
        </mc:Fallback>
      </mc:AlternateContent>
    </p:spTree>
    <p:extLst>
      <p:ext uri="{BB962C8B-B14F-4D97-AF65-F5344CB8AC3E}">
        <p14:creationId xmlns:p14="http://schemas.microsoft.com/office/powerpoint/2010/main" val="180780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Oval 15">
            <a:extLst>
              <a:ext uri="{FF2B5EF4-FFF2-40B4-BE49-F238E27FC236}">
                <a16:creationId xmlns:a16="http://schemas.microsoft.com/office/drawing/2014/main" id="{D89A1632-DE66-AD4B-BC8B-E735EF66680E}"/>
              </a:ext>
            </a:extLst>
          </p:cNvPr>
          <p:cNvSpPr/>
          <p:nvPr/>
        </p:nvSpPr>
        <p:spPr>
          <a:xfrm>
            <a:off x="1555006" y="4704906"/>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3363042"/>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a:off x="2123728" y="2276872"/>
            <a:ext cx="2664296" cy="1374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a:off x="2123728" y="3634905"/>
            <a:ext cx="2664296" cy="16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6CBEF27-03DE-CD46-B69A-BDB235181CFD}"/>
              </a:ext>
            </a:extLst>
          </p:cNvPr>
          <p:cNvCxnSpPr>
            <a:cxnSpLocks/>
            <a:stCxn id="16" idx="6"/>
            <a:endCxn id="17" idx="2"/>
          </p:cNvCxnSpPr>
          <p:nvPr/>
        </p:nvCxnSpPr>
        <p:spPr>
          <a:xfrm flipV="1">
            <a:off x="2131070" y="3651074"/>
            <a:ext cx="2656954" cy="134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868914" y="335495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flipV="1">
            <a:off x="5364088" y="3642989"/>
            <a:ext cx="1504826" cy="8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971600" y="198884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5</m:t>
                      </m:r>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971600" y="1988840"/>
                <a:ext cx="385042"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971600" y="3375444"/>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3</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971600" y="3375444"/>
                <a:ext cx="385042"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971600" y="4782535"/>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1</m:t>
                      </m:r>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971600" y="4782535"/>
                <a:ext cx="385042"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933543" y="2368259"/>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.4</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933543" y="2368259"/>
                <a:ext cx="580608"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FD02C-389F-3340-9AEA-C6943DA1E7D5}"/>
                  </a:ext>
                </a:extLst>
              </p:cNvPr>
              <p:cNvSpPr/>
              <p:nvPr/>
            </p:nvSpPr>
            <p:spPr>
              <a:xfrm>
                <a:off x="2928514" y="3247463"/>
                <a:ext cx="623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 1</m:t>
                      </m:r>
                    </m:oMath>
                  </m:oMathPara>
                </a14:m>
                <a:endParaRPr lang="en-CA" dirty="0"/>
              </a:p>
            </p:txBody>
          </p:sp>
        </mc:Choice>
        <mc:Fallback xmlns="">
          <p:sp>
            <p:nvSpPr>
              <p:cNvPr id="40" name="Rectangle 39">
                <a:extLst>
                  <a:ext uri="{FF2B5EF4-FFF2-40B4-BE49-F238E27FC236}">
                    <a16:creationId xmlns:a16="http://schemas.microsoft.com/office/drawing/2014/main" id="{C0AFD02C-389F-3340-9AEA-C6943DA1E7D5}"/>
                  </a:ext>
                </a:extLst>
              </p:cNvPr>
              <p:cNvSpPr>
                <a:spLocks noRot="1" noChangeAspect="1" noMove="1" noResize="1" noEditPoints="1" noAdjustHandles="1" noChangeArrowheads="1" noChangeShapeType="1" noTextEdit="1"/>
              </p:cNvSpPr>
              <p:nvPr/>
            </p:nvSpPr>
            <p:spPr>
              <a:xfrm>
                <a:off x="2928514" y="3247463"/>
                <a:ext cx="623376" cy="4001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7C59DCD-F5FA-004B-8E52-3ECB5DB07ADD}"/>
                  </a:ext>
                </a:extLst>
              </p:cNvPr>
              <p:cNvSpPr/>
              <p:nvPr/>
            </p:nvSpPr>
            <p:spPr>
              <a:xfrm>
                <a:off x="2938208" y="4035015"/>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0</m:t>
                      </m:r>
                      <m:r>
                        <a:rPr lang="en-US" sz="2000" b="0" i="1" smtClean="0">
                          <a:latin typeface="Cambria Math" panose="02040503050406030204" pitchFamily="18" charset="0"/>
                        </a:rPr>
                        <m:t>.3</m:t>
                      </m:r>
                    </m:oMath>
                  </m:oMathPara>
                </a14:m>
                <a:endParaRPr lang="en-CA" dirty="0"/>
              </a:p>
            </p:txBody>
          </p:sp>
        </mc:Choice>
        <mc:Fallback xmlns="">
          <p:sp>
            <p:nvSpPr>
              <p:cNvPr id="41" name="Rectangle 40">
                <a:extLst>
                  <a:ext uri="{FF2B5EF4-FFF2-40B4-BE49-F238E27FC236}">
                    <a16:creationId xmlns:a16="http://schemas.microsoft.com/office/drawing/2014/main" id="{87C59DCD-F5FA-004B-8E52-3ECB5DB07ADD}"/>
                  </a:ext>
                </a:extLst>
              </p:cNvPr>
              <p:cNvSpPr>
                <a:spLocks noRot="1" noChangeAspect="1" noMove="1" noResize="1" noEditPoints="1" noAdjustHandles="1" noChangeArrowheads="1" noChangeShapeType="1" noTextEdit="1"/>
              </p:cNvSpPr>
              <p:nvPr/>
            </p:nvSpPr>
            <p:spPr>
              <a:xfrm>
                <a:off x="2938208" y="4035015"/>
                <a:ext cx="580608"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92F837-D599-7349-9FBB-01CE1D43E04A}"/>
                  </a:ext>
                </a:extLst>
              </p:cNvPr>
              <p:cNvSpPr/>
              <p:nvPr/>
            </p:nvSpPr>
            <p:spPr>
              <a:xfrm>
                <a:off x="4050267" y="2776516"/>
                <a:ext cx="2105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𝑆𝑢𝑚</m:t>
                      </m:r>
                      <m:r>
                        <a:rPr lang="en-US" sz="1400" b="0" i="1" smtClean="0">
                          <a:latin typeface="Cambria Math" panose="02040503050406030204" pitchFamily="18" charset="0"/>
                        </a:rPr>
                        <m:t> </m:t>
                      </m:r>
                      <m:r>
                        <a:rPr lang="en-US" sz="1400" b="0" i="1" smtClean="0">
                          <a:latin typeface="Cambria Math" panose="02040503050406030204" pitchFamily="18" charset="0"/>
                        </a:rPr>
                        <m:t>𝑤𝑒𝑖𝑔h𝑡𝑒𝑑</m:t>
                      </m:r>
                      <m:r>
                        <a:rPr lang="en-US" sz="1400" b="0" i="1" smtClean="0">
                          <a:latin typeface="Cambria Math" panose="02040503050406030204" pitchFamily="18" charset="0"/>
                        </a:rPr>
                        <m:t> </m:t>
                      </m:r>
                      <m:r>
                        <a:rPr lang="en-US" sz="1400" b="0" i="1" smtClean="0">
                          <a:latin typeface="Cambria Math" panose="02040503050406030204" pitchFamily="18" charset="0"/>
                        </a:rPr>
                        <m:t>𝑖𝑛𝑝𝑢𝑡𝑠</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oMath>
                    <m:oMath xmlns:m="http://schemas.openxmlformats.org/officeDocument/2006/math">
                      <m:r>
                        <a:rPr lang="en-US" sz="1400" i="1" smtClean="0">
                          <a:latin typeface="Cambria Math" panose="02040503050406030204" pitchFamily="18" charset="0"/>
                        </a:rPr>
                        <m:t>𝐴</m:t>
                      </m:r>
                      <m:r>
                        <a:rPr lang="en-US" sz="1400" b="0" i="1" smtClean="0">
                          <a:latin typeface="Cambria Math" panose="02040503050406030204" pitchFamily="18" charset="0"/>
                        </a:rPr>
                        <m:t>𝑐𝑡𝑖𝑣𝑎𝑡𝑖𝑜𝑛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𝑓𝑢𝑛𝑐𝑡𝑖𝑜𝑛</m:t>
                      </m:r>
                    </m:oMath>
                  </m:oMathPara>
                </a14:m>
                <a:endParaRPr lang="en-CA" sz="1200" dirty="0"/>
              </a:p>
            </p:txBody>
          </p:sp>
        </mc:Choice>
        <mc:Fallback xmlns="">
          <p:sp>
            <p:nvSpPr>
              <p:cNvPr id="42" name="Rectangle 41">
                <a:extLst>
                  <a:ext uri="{FF2B5EF4-FFF2-40B4-BE49-F238E27FC236}">
                    <a16:creationId xmlns:a16="http://schemas.microsoft.com/office/drawing/2014/main" id="{F192F837-D599-7349-9FBB-01CE1D43E04A}"/>
                  </a:ext>
                </a:extLst>
              </p:cNvPr>
              <p:cNvSpPr>
                <a:spLocks noRot="1" noChangeAspect="1" noMove="1" noResize="1" noEditPoints="1" noAdjustHandles="1" noChangeArrowheads="1" noChangeShapeType="1" noTextEdit="1"/>
              </p:cNvSpPr>
              <p:nvPr/>
            </p:nvSpPr>
            <p:spPr>
              <a:xfrm>
                <a:off x="4050267" y="2776516"/>
                <a:ext cx="2105909" cy="523220"/>
              </a:xfrm>
              <a:prstGeom prst="rect">
                <a:avLst/>
              </a:prstGeom>
              <a:blipFill>
                <a:blip r:embed="rId8"/>
                <a:stretch>
                  <a:fillRect r="-7784" b="-71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2BC33AA-D772-0641-A21B-0A430957CEB8}"/>
                  </a:ext>
                </a:extLst>
              </p:cNvPr>
              <p:cNvSpPr/>
              <p:nvPr/>
            </p:nvSpPr>
            <p:spPr>
              <a:xfrm>
                <a:off x="4309240" y="3922937"/>
                <a:ext cx="1617430"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=−2</m:t>
                          </m:r>
                        </m:e>
                      </m:nary>
                    </m:oMath>
                  </m:oMathPara>
                </a14:m>
                <a:endParaRPr lang="en-CA" dirty="0"/>
              </a:p>
            </p:txBody>
          </p:sp>
        </mc:Choice>
        <mc:Fallback xmlns="">
          <p:sp>
            <p:nvSpPr>
              <p:cNvPr id="3" name="Rectangle 2">
                <a:extLst>
                  <a:ext uri="{FF2B5EF4-FFF2-40B4-BE49-F238E27FC236}">
                    <a16:creationId xmlns:a16="http://schemas.microsoft.com/office/drawing/2014/main" id="{C2BC33AA-D772-0641-A21B-0A430957CEB8}"/>
                  </a:ext>
                </a:extLst>
              </p:cNvPr>
              <p:cNvSpPr>
                <a:spLocks noRot="1" noChangeAspect="1" noMove="1" noResize="1" noEditPoints="1" noAdjustHandles="1" noChangeArrowheads="1" noChangeShapeType="1" noTextEdit="1"/>
              </p:cNvSpPr>
              <p:nvPr/>
            </p:nvSpPr>
            <p:spPr>
              <a:xfrm>
                <a:off x="4309240" y="3922937"/>
                <a:ext cx="1617430" cy="763029"/>
              </a:xfrm>
              <a:prstGeom prst="rect">
                <a:avLst/>
              </a:prstGeom>
              <a:blipFill>
                <a:blip r:embed="rId10"/>
                <a:stretch>
                  <a:fillRect l="-46094" t="-122951" b="-1688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211546-1C9F-4549-B878-38E9AC209698}"/>
                  </a:ext>
                </a:extLst>
              </p:cNvPr>
              <p:cNvSpPr/>
              <p:nvPr/>
            </p:nvSpPr>
            <p:spPr>
              <a:xfrm>
                <a:off x="5262703" y="4597869"/>
                <a:ext cx="13004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=0</m:t>
                      </m:r>
                    </m:oMath>
                  </m:oMathPara>
                </a14:m>
                <a:endParaRPr lang="en-CA" dirty="0"/>
              </a:p>
            </p:txBody>
          </p:sp>
        </mc:Choice>
        <mc:Fallback xmlns="">
          <p:sp>
            <p:nvSpPr>
              <p:cNvPr id="4" name="Rectangle 3">
                <a:extLst>
                  <a:ext uri="{FF2B5EF4-FFF2-40B4-BE49-F238E27FC236}">
                    <a16:creationId xmlns:a16="http://schemas.microsoft.com/office/drawing/2014/main" id="{BC211546-1C9F-4549-B878-38E9AC209698}"/>
                  </a:ext>
                </a:extLst>
              </p:cNvPr>
              <p:cNvSpPr>
                <a:spLocks noRot="1" noChangeAspect="1" noMove="1" noResize="1" noEditPoints="1" noAdjustHandles="1" noChangeArrowheads="1" noChangeShapeType="1" noTextEdit="1"/>
              </p:cNvSpPr>
              <p:nvPr/>
            </p:nvSpPr>
            <p:spPr>
              <a:xfrm>
                <a:off x="5262703" y="4597869"/>
                <a:ext cx="1300421" cy="36933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B949C9D5-D4C8-BA40-92E4-621D010EC1CF}"/>
                  </a:ext>
                </a:extLst>
              </p:cNvPr>
              <p:cNvSpPr/>
              <p:nvPr/>
            </p:nvSpPr>
            <p:spPr>
              <a:xfrm>
                <a:off x="4467745" y="1522192"/>
                <a:ext cx="2427267"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m:t>
                          </m:r>
                          <m:r>
                            <a:rPr lang="en-US" b="0" i="1" smtClean="0">
                              <a:latin typeface="Cambria Math" panose="02040503050406030204" pitchFamily="18" charset="0"/>
                            </a:rPr>
                            <m:t>, 3, 1</m:t>
                          </m:r>
                        </m:e>
                      </m:d>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1</m:t>
                          </m:r>
                        </m:sub>
                      </m:sSub>
                      <m:r>
                        <a:rPr lang="en-US" b="0" i="1" smtClean="0">
                          <a:latin typeface="Cambria Math" panose="02040503050406030204" pitchFamily="18" charset="0"/>
                        </a:rPr>
                        <m:t>=[−0.4, 0.1, −0.3]</m:t>
                      </m:r>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𝑡𝑟𝑢𝑒</m:t>
                          </m:r>
                        </m:sub>
                      </m:sSub>
                      <m:r>
                        <a:rPr lang="en-US" b="0" i="1" smtClean="0">
                          <a:latin typeface="Cambria Math" panose="02040503050406030204" pitchFamily="18" charset="0"/>
                        </a:rPr>
                        <m:t>=0</m:t>
                      </m:r>
                    </m:oMath>
                  </m:oMathPara>
                </a14:m>
                <a:endParaRPr lang="en-CA" dirty="0"/>
              </a:p>
            </p:txBody>
          </p:sp>
        </mc:Choice>
        <mc:Fallback>
          <p:sp>
            <p:nvSpPr>
              <p:cNvPr id="5" name="Rectangle 4">
                <a:extLst>
                  <a:ext uri="{FF2B5EF4-FFF2-40B4-BE49-F238E27FC236}">
                    <a16:creationId xmlns:a16="http://schemas.microsoft.com/office/drawing/2014/main" id="{B949C9D5-D4C8-BA40-92E4-621D010EC1CF}"/>
                  </a:ext>
                </a:extLst>
              </p:cNvPr>
              <p:cNvSpPr>
                <a:spLocks noRot="1" noChangeAspect="1" noMove="1" noResize="1" noEditPoints="1" noAdjustHandles="1" noChangeArrowheads="1" noChangeShapeType="1" noTextEdit="1"/>
              </p:cNvSpPr>
              <p:nvPr/>
            </p:nvSpPr>
            <p:spPr>
              <a:xfrm>
                <a:off x="4467745" y="1522192"/>
                <a:ext cx="2427267" cy="923330"/>
              </a:xfrm>
              <a:prstGeom prst="rect">
                <a:avLst/>
              </a:prstGeom>
              <a:blipFill>
                <a:blip r:embed="rId12"/>
                <a:stretch>
                  <a:fillRect b="-27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E3422A5-E572-FA40-BB9C-BB2EA94F6627}"/>
                  </a:ext>
                </a:extLst>
              </p:cNvPr>
              <p:cNvSpPr/>
              <p:nvPr/>
            </p:nvSpPr>
            <p:spPr>
              <a:xfrm>
                <a:off x="6683713" y="4586200"/>
                <a:ext cx="1199238"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𝑦</m:t>
                          </m:r>
                        </m:e>
                        <m:sub>
                          <m:r>
                            <a:rPr lang="en-US" b="0" i="1" smtClean="0">
                              <a:solidFill>
                                <a:srgbClr val="00B050"/>
                              </a:solidFill>
                              <a:latin typeface="Cambria Math" panose="02040503050406030204" pitchFamily="18" charset="0"/>
                            </a:rPr>
                            <m:t>𝑝𝑟𝑒𝑑</m:t>
                          </m:r>
                        </m:sub>
                      </m:sSub>
                      <m:r>
                        <a:rPr lang="en-US" b="0" i="1" smtClean="0">
                          <a:solidFill>
                            <a:srgbClr val="00B050"/>
                          </a:solidFill>
                          <a:latin typeface="Cambria Math" panose="02040503050406030204" pitchFamily="18" charset="0"/>
                        </a:rPr>
                        <m:t>=0</m:t>
                      </m:r>
                    </m:oMath>
                  </m:oMathPara>
                </a14:m>
                <a:endParaRPr lang="en-CA" dirty="0"/>
              </a:p>
            </p:txBody>
          </p:sp>
        </mc:Choice>
        <mc:Fallback xmlns="">
          <p:sp>
            <p:nvSpPr>
              <p:cNvPr id="25" name="Rectangle 24">
                <a:extLst>
                  <a:ext uri="{FF2B5EF4-FFF2-40B4-BE49-F238E27FC236}">
                    <a16:creationId xmlns:a16="http://schemas.microsoft.com/office/drawing/2014/main" id="{1E3422A5-E572-FA40-BB9C-BB2EA94F6627}"/>
                  </a:ext>
                </a:extLst>
              </p:cNvPr>
              <p:cNvSpPr>
                <a:spLocks noRot="1" noChangeAspect="1" noMove="1" noResize="1" noEditPoints="1" noAdjustHandles="1" noChangeArrowheads="1" noChangeShapeType="1" noTextEdit="1"/>
              </p:cNvSpPr>
              <p:nvPr/>
            </p:nvSpPr>
            <p:spPr>
              <a:xfrm>
                <a:off x="6683713" y="4586200"/>
                <a:ext cx="1199238" cy="390748"/>
              </a:xfrm>
              <a:prstGeom prst="rect">
                <a:avLst/>
              </a:prstGeom>
              <a:blipFill>
                <a:blip r:embed="rId13"/>
                <a:stretch>
                  <a:fillRect b="-9375"/>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8A5DAD80-D8FB-2C4E-A360-9D02CF082D46}"/>
                  </a:ext>
                </a:extLst>
              </p:cNvPr>
              <p:cNvSpPr/>
              <p:nvPr/>
            </p:nvSpPr>
            <p:spPr>
              <a:xfrm>
                <a:off x="7452320" y="3429000"/>
                <a:ext cx="116852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𝑡𝑟𝑢𝑒</m:t>
                          </m:r>
                        </m:sub>
                      </m:sSub>
                      <m:r>
                        <a:rPr lang="en-US" i="1">
                          <a:latin typeface="Cambria Math" panose="02040503050406030204" pitchFamily="18" charset="0"/>
                        </a:rPr>
                        <m:t>=0</m:t>
                      </m:r>
                    </m:oMath>
                  </m:oMathPara>
                </a14:m>
                <a:endParaRPr lang="en-CA" dirty="0"/>
              </a:p>
            </p:txBody>
          </p:sp>
        </mc:Choice>
        <mc:Fallback>
          <p:sp>
            <p:nvSpPr>
              <p:cNvPr id="28" name="Rectangle 27">
                <a:extLst>
                  <a:ext uri="{FF2B5EF4-FFF2-40B4-BE49-F238E27FC236}">
                    <a16:creationId xmlns:a16="http://schemas.microsoft.com/office/drawing/2014/main" id="{8A5DAD80-D8FB-2C4E-A360-9D02CF082D46}"/>
                  </a:ext>
                </a:extLst>
              </p:cNvPr>
              <p:cNvSpPr>
                <a:spLocks noRot="1" noChangeAspect="1" noMove="1" noResize="1" noEditPoints="1" noAdjustHandles="1" noChangeArrowheads="1" noChangeShapeType="1" noTextEdit="1"/>
              </p:cNvSpPr>
              <p:nvPr/>
            </p:nvSpPr>
            <p:spPr>
              <a:xfrm>
                <a:off x="7452320" y="3429000"/>
                <a:ext cx="1168525" cy="369332"/>
              </a:xfrm>
              <a:prstGeom prst="rect">
                <a:avLst/>
              </a:prstGeom>
              <a:blipFill>
                <a:blip r:embed="rId10"/>
                <a:stretch>
                  <a:fillRect b="-6667"/>
                </a:stretch>
              </a:blipFill>
            </p:spPr>
            <p:txBody>
              <a:bodyPr/>
              <a:lstStyle/>
              <a:p>
                <a:r>
                  <a:rPr lang="en-CA">
                    <a:noFill/>
                  </a:rPr>
                  <a:t> </a:t>
                </a:r>
              </a:p>
            </p:txBody>
          </p:sp>
        </mc:Fallback>
      </mc:AlternateContent>
    </p:spTree>
    <p:extLst>
      <p:ext uri="{BB962C8B-B14F-4D97-AF65-F5344CB8AC3E}">
        <p14:creationId xmlns:p14="http://schemas.microsoft.com/office/powerpoint/2010/main" val="9379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latin typeface="Helvetica" pitchFamily="2" charset="0"/>
                  </a:rPr>
                  <a:t>How did we change the weights from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b="0" i="0"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1</m:t>
                        </m:r>
                      </m:sub>
                    </m:sSub>
                  </m:oMath>
                </a14:m>
                <a:endParaRPr lang="en-CA" dirty="0">
                  <a:latin typeface="Helvetica" pitchFamily="2" charset="0"/>
                </a:endParaRPr>
              </a:p>
              <a:p>
                <a:r>
                  <a:rPr lang="en-CA" dirty="0">
                    <a:latin typeface="Helvetica" pitchFamily="2" charset="0"/>
                  </a:rPr>
                  <a:t>This is the core of ANNs!</a:t>
                </a:r>
              </a:p>
              <a:p>
                <a:pPr lvl="1"/>
                <a:r>
                  <a:rPr lang="en-CA" dirty="0">
                    <a:latin typeface="Helvetica" pitchFamily="2" charset="0"/>
                  </a:rPr>
                  <a:t>Iterative modification of the weights</a:t>
                </a:r>
              </a:p>
              <a:p>
                <a:r>
                  <a:rPr lang="en-CA" dirty="0">
                    <a:latin typeface="Helvetica" pitchFamily="2" charset="0"/>
                  </a:rPr>
                  <a:t>Learning algorithms:</a:t>
                </a:r>
              </a:p>
              <a:p>
                <a:pPr lvl="1"/>
                <a:r>
                  <a:rPr lang="en-CA" dirty="0">
                    <a:latin typeface="Helvetica" pitchFamily="2" charset="0"/>
                  </a:rPr>
                  <a:t>Gradient descent</a:t>
                </a:r>
              </a:p>
              <a:p>
                <a:pPr lvl="1"/>
                <a:r>
                  <a:rPr lang="en-CA" dirty="0">
                    <a:latin typeface="Helvetica" pitchFamily="2" charset="0"/>
                  </a:rPr>
                  <a:t>Stochastic gradient descent</a:t>
                </a:r>
              </a:p>
              <a:p>
                <a:pPr lvl="1"/>
                <a:r>
                  <a:rPr lang="en-CA" dirty="0">
                    <a:latin typeface="Helvetica" pitchFamily="2" charset="0"/>
                  </a:rPr>
                  <a:t>Adam</a:t>
                </a:r>
              </a:p>
              <a:p>
                <a:r>
                  <a:rPr lang="en-CA" dirty="0">
                    <a:latin typeface="Helvetica" pitchFamily="2" charset="0"/>
                  </a:rPr>
                  <a:t>Feedforward and backpropagation</a:t>
                </a:r>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7886700" cy="4351338"/>
              </a:xfrm>
              <a:blipFill>
                <a:blip r:embed="rId2"/>
                <a:stretch>
                  <a:fillRect l="-1447" t="-2326"/>
                </a:stretch>
              </a:blipFill>
            </p:spPr>
            <p:txBody>
              <a:bodyPr/>
              <a:lstStyle/>
              <a:p>
                <a:r>
                  <a:rPr lang="en-CA">
                    <a:noFill/>
                  </a:rPr>
                  <a:t> </a:t>
                </a:r>
              </a:p>
            </p:txBody>
          </p:sp>
        </mc:Fallback>
      </mc:AlternateContent>
      <p:sp>
        <p:nvSpPr>
          <p:cNvPr id="5" name="Title 4">
            <a:extLst>
              <a:ext uri="{FF2B5EF4-FFF2-40B4-BE49-F238E27FC236}">
                <a16:creationId xmlns:a16="http://schemas.microsoft.com/office/drawing/2014/main" id="{A72CFCFF-3C09-0147-9D75-376662C0A53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A62CD193-481B-D64A-81D8-C6FE99F5A5F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Building ANNs</a:t>
            </a:r>
          </a:p>
        </p:txBody>
      </p:sp>
    </p:spTree>
    <p:extLst>
      <p:ext uri="{BB962C8B-B14F-4D97-AF65-F5344CB8AC3E}">
        <p14:creationId xmlns:p14="http://schemas.microsoft.com/office/powerpoint/2010/main" val="26375357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748703" y="2061324"/>
                <a:ext cx="48981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en-CA" dirty="0"/>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748703" y="2061324"/>
                <a:ext cx="489813" cy="40011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748703" y="3346873"/>
                <a:ext cx="4957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748703" y="3346873"/>
                <a:ext cx="495777"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5366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536685"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25817" y="2424495"/>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25817" y="2424495"/>
                <a:ext cx="542649"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186378" y="3005037"/>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186378" y="3005037"/>
                <a:ext cx="542649"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177667" y="3602061"/>
                <a:ext cx="5348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177667" y="3602061"/>
                <a:ext cx="534890"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61102" y="2044088"/>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61102" y="2044088"/>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9125" y="3405147"/>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9125" y="3405147"/>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70535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48775" y="2092310"/>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48775" y="2092310"/>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8630"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8630"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09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∗1=0.3775</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0948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A30E5CDC-3294-9744-9CB5-284CA8009E90}"/>
                  </a:ext>
                </a:extLst>
              </p:cNvPr>
              <p:cNvSpPr/>
              <p:nvPr/>
            </p:nvSpPr>
            <p:spPr>
              <a:xfrm>
                <a:off x="7347073" y="5104013"/>
                <a:ext cx="1728550" cy="430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𝑡𝑟𝑢𝑒</m:t>
                              </m:r>
                            </m:sub>
                          </m:sSub>
                        </m:e>
                        <m:sub>
                          <m:r>
                            <a:rPr lang="en-US" sz="2000" b="0" i="1" smtClean="0">
                              <a:latin typeface="Cambria Math" panose="02040503050406030204" pitchFamily="18" charset="0"/>
                            </a:rPr>
                            <m:t>1</m:t>
                          </m:r>
                        </m:sub>
                      </m:sSub>
                      <m:r>
                        <a:rPr lang="en-US" sz="2000" b="0" i="1" smtClean="0">
                          <a:latin typeface="Cambria Math" panose="02040503050406030204" pitchFamily="18" charset="0"/>
                        </a:rPr>
                        <m:t>=0.01</m:t>
                      </m:r>
                    </m:oMath>
                  </m:oMathPara>
                </a14:m>
                <a:endParaRPr lang="en-CA" dirty="0"/>
              </a:p>
            </p:txBody>
          </p:sp>
        </mc:Choice>
        <mc:Fallback>
          <p:sp>
            <p:nvSpPr>
              <p:cNvPr id="50" name="Rectangle 49">
                <a:extLst>
                  <a:ext uri="{FF2B5EF4-FFF2-40B4-BE49-F238E27FC236}">
                    <a16:creationId xmlns:a16="http://schemas.microsoft.com/office/drawing/2014/main" id="{A30E5CDC-3294-9744-9CB5-284CA8009E90}"/>
                  </a:ext>
                </a:extLst>
              </p:cNvPr>
              <p:cNvSpPr>
                <a:spLocks noRot="1" noChangeAspect="1" noMove="1" noResize="1" noEditPoints="1" noAdjustHandles="1" noChangeArrowheads="1" noChangeShapeType="1" noTextEdit="1"/>
              </p:cNvSpPr>
              <p:nvPr/>
            </p:nvSpPr>
            <p:spPr>
              <a:xfrm>
                <a:off x="7347073" y="5104013"/>
                <a:ext cx="1728550" cy="430695"/>
              </a:xfrm>
              <a:prstGeom prst="rect">
                <a:avLst/>
              </a:prstGeom>
              <a:blipFill>
                <a:blip r:embed="rId19"/>
                <a:stretch>
                  <a:fillRect b="-5714"/>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F1FFE2B1-9BCC-2144-AFE6-62CF7E05FB60}"/>
                  </a:ext>
                </a:extLst>
              </p:cNvPr>
              <p:cNvSpPr/>
              <p:nvPr/>
            </p:nvSpPr>
            <p:spPr>
              <a:xfrm>
                <a:off x="7382525" y="5669799"/>
                <a:ext cx="1797030" cy="430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𝑡𝑟𝑢𝑒</m:t>
                              </m:r>
                            </m:sub>
                          </m:sSub>
                        </m:e>
                        <m:sub>
                          <m:r>
                            <a:rPr lang="en-US" sz="2000" b="0" i="1" smtClean="0">
                              <a:latin typeface="Cambria Math" panose="02040503050406030204" pitchFamily="18" charset="0"/>
                            </a:rPr>
                            <m:t>2</m:t>
                          </m:r>
                        </m:sub>
                      </m:sSub>
                      <m:r>
                        <a:rPr lang="en-US" sz="2000" b="0" i="1" smtClean="0">
                          <a:latin typeface="Cambria Math" panose="02040503050406030204" pitchFamily="18" charset="0"/>
                        </a:rPr>
                        <m:t>=0.99</m:t>
                      </m:r>
                    </m:oMath>
                  </m:oMathPara>
                </a14:m>
                <a:endParaRPr lang="en-CA" dirty="0"/>
              </a:p>
            </p:txBody>
          </p:sp>
        </mc:Choice>
        <mc:Fallback>
          <p:sp>
            <p:nvSpPr>
              <p:cNvPr id="51" name="Rectangle 50">
                <a:extLst>
                  <a:ext uri="{FF2B5EF4-FFF2-40B4-BE49-F238E27FC236}">
                    <a16:creationId xmlns:a16="http://schemas.microsoft.com/office/drawing/2014/main" id="{F1FFE2B1-9BCC-2144-AFE6-62CF7E05FB60}"/>
                  </a:ext>
                </a:extLst>
              </p:cNvPr>
              <p:cNvSpPr>
                <a:spLocks noRot="1" noChangeAspect="1" noMove="1" noResize="1" noEditPoints="1" noAdjustHandles="1" noChangeArrowheads="1" noChangeShapeType="1" noTextEdit="1"/>
              </p:cNvSpPr>
              <p:nvPr/>
            </p:nvSpPr>
            <p:spPr>
              <a:xfrm>
                <a:off x="7382525" y="5669799"/>
                <a:ext cx="1797030" cy="430695"/>
              </a:xfrm>
              <a:prstGeom prst="rect">
                <a:avLst/>
              </a:prstGeom>
              <a:blipFill>
                <a:blip r:embed="rId20"/>
                <a:stretch>
                  <a:fillRect b="-2857"/>
                </a:stretch>
              </a:blipFill>
            </p:spPr>
            <p:txBody>
              <a:bodyPr/>
              <a:lstStyle/>
              <a:p>
                <a:r>
                  <a:rPr lang="en-CA">
                    <a:noFill/>
                  </a:rPr>
                  <a:t> </a:t>
                </a:r>
              </a:p>
            </p:txBody>
          </p:sp>
        </mc:Fallback>
      </mc:AlternateContent>
    </p:spTree>
    <p:extLst>
      <p:ext uri="{BB962C8B-B14F-4D97-AF65-F5344CB8AC3E}">
        <p14:creationId xmlns:p14="http://schemas.microsoft.com/office/powerpoint/2010/main" val="2970898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48775" y="2054555"/>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48775" y="2054555"/>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91023" y="342950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91023" y="342950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09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∗1=0.3775</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0948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4063420"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p>
                          </m:sSup>
                        </m:den>
                      </m:f>
                      <m:r>
                        <a:rPr lang="en-US" sz="2000" b="0" i="1" smtClean="0">
                          <a:latin typeface="Cambria Math" panose="02040503050406030204" pitchFamily="18" charset="0"/>
                        </a:rPr>
                        <m:t>=0.593</m:t>
                      </m:r>
                    </m:oMath>
                  </m:oMathPara>
                </a14:m>
                <a:endParaRPr lang="en-CA" dirty="0"/>
              </a:p>
            </p:txBody>
          </p:sp>
        </mc:Choice>
        <mc:Fallback xmlns="">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4063420" cy="675698"/>
              </a:xfrm>
              <a:prstGeom prst="rect">
                <a:avLst/>
              </a:prstGeom>
              <a:blipFill>
                <a:blip r:embed="rId19"/>
                <a:stretch>
                  <a:fillRect b="-5556"/>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E7D1FF9A-318A-7448-A4A5-3F2487759D01}"/>
                  </a:ext>
                </a:extLst>
              </p:cNvPr>
              <p:cNvSpPr/>
              <p:nvPr/>
            </p:nvSpPr>
            <p:spPr>
              <a:xfrm>
                <a:off x="7347073" y="5104013"/>
                <a:ext cx="1728550" cy="430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𝑡𝑟𝑢𝑒</m:t>
                              </m:r>
                            </m:sub>
                          </m:sSub>
                        </m:e>
                        <m:sub>
                          <m:r>
                            <a:rPr lang="en-US" sz="2000" b="0" i="1" smtClean="0">
                              <a:latin typeface="Cambria Math" panose="02040503050406030204" pitchFamily="18" charset="0"/>
                            </a:rPr>
                            <m:t>1</m:t>
                          </m:r>
                        </m:sub>
                      </m:sSub>
                      <m:r>
                        <a:rPr lang="en-US" sz="2000" b="0" i="1" smtClean="0">
                          <a:latin typeface="Cambria Math" panose="02040503050406030204" pitchFamily="18" charset="0"/>
                        </a:rPr>
                        <m:t>=0.01</m:t>
                      </m:r>
                    </m:oMath>
                  </m:oMathPara>
                </a14:m>
                <a:endParaRPr lang="en-CA" dirty="0"/>
              </a:p>
            </p:txBody>
          </p:sp>
        </mc:Choice>
        <mc:Fallback>
          <p:sp>
            <p:nvSpPr>
              <p:cNvPr id="51" name="Rectangle 50">
                <a:extLst>
                  <a:ext uri="{FF2B5EF4-FFF2-40B4-BE49-F238E27FC236}">
                    <a16:creationId xmlns:a16="http://schemas.microsoft.com/office/drawing/2014/main" id="{E7D1FF9A-318A-7448-A4A5-3F2487759D01}"/>
                  </a:ext>
                </a:extLst>
              </p:cNvPr>
              <p:cNvSpPr>
                <a:spLocks noRot="1" noChangeAspect="1" noMove="1" noResize="1" noEditPoints="1" noAdjustHandles="1" noChangeArrowheads="1" noChangeShapeType="1" noTextEdit="1"/>
              </p:cNvSpPr>
              <p:nvPr/>
            </p:nvSpPr>
            <p:spPr>
              <a:xfrm>
                <a:off x="7347073" y="5104013"/>
                <a:ext cx="1728550" cy="430695"/>
              </a:xfrm>
              <a:prstGeom prst="rect">
                <a:avLst/>
              </a:prstGeom>
              <a:blipFill>
                <a:blip r:embed="rId15"/>
                <a:stretch>
                  <a:fillRect b="-5714"/>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1" name="Rectangle 60">
                <a:extLst>
                  <a:ext uri="{FF2B5EF4-FFF2-40B4-BE49-F238E27FC236}">
                    <a16:creationId xmlns:a16="http://schemas.microsoft.com/office/drawing/2014/main" id="{0035D392-64C2-DC43-91BC-58D0D867E0EC}"/>
                  </a:ext>
                </a:extLst>
              </p:cNvPr>
              <p:cNvSpPr/>
              <p:nvPr/>
            </p:nvSpPr>
            <p:spPr>
              <a:xfrm>
                <a:off x="7382525" y="5669799"/>
                <a:ext cx="1797030" cy="430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𝑡𝑟𝑢𝑒</m:t>
                              </m:r>
                            </m:sub>
                          </m:sSub>
                        </m:e>
                        <m:sub>
                          <m:r>
                            <a:rPr lang="en-US" sz="2000" b="0" i="1" smtClean="0">
                              <a:latin typeface="Cambria Math" panose="02040503050406030204" pitchFamily="18" charset="0"/>
                            </a:rPr>
                            <m:t>2</m:t>
                          </m:r>
                        </m:sub>
                      </m:sSub>
                      <m:r>
                        <a:rPr lang="en-US" sz="2000" b="0" i="1" smtClean="0">
                          <a:latin typeface="Cambria Math" panose="02040503050406030204" pitchFamily="18" charset="0"/>
                        </a:rPr>
                        <m:t>=0.99</m:t>
                      </m:r>
                    </m:oMath>
                  </m:oMathPara>
                </a14:m>
                <a:endParaRPr lang="en-CA" dirty="0"/>
              </a:p>
            </p:txBody>
          </p:sp>
        </mc:Choice>
        <mc:Fallback>
          <p:sp>
            <p:nvSpPr>
              <p:cNvPr id="61" name="Rectangle 60">
                <a:extLst>
                  <a:ext uri="{FF2B5EF4-FFF2-40B4-BE49-F238E27FC236}">
                    <a16:creationId xmlns:a16="http://schemas.microsoft.com/office/drawing/2014/main" id="{0035D392-64C2-DC43-91BC-58D0D867E0EC}"/>
                  </a:ext>
                </a:extLst>
              </p:cNvPr>
              <p:cNvSpPr>
                <a:spLocks noRot="1" noChangeAspect="1" noMove="1" noResize="1" noEditPoints="1" noAdjustHandles="1" noChangeArrowheads="1" noChangeShapeType="1" noTextEdit="1"/>
              </p:cNvSpPr>
              <p:nvPr/>
            </p:nvSpPr>
            <p:spPr>
              <a:xfrm>
                <a:off x="7382525" y="5669799"/>
                <a:ext cx="1797030" cy="430695"/>
              </a:xfrm>
              <a:prstGeom prst="rect">
                <a:avLst/>
              </a:prstGeom>
              <a:blipFill>
                <a:blip r:embed="rId19"/>
                <a:stretch>
                  <a:fillRect b="-2857"/>
                </a:stretch>
              </a:blipFill>
            </p:spPr>
            <p:txBody>
              <a:bodyPr/>
              <a:lstStyle/>
              <a:p>
                <a:r>
                  <a:rPr lang="en-CA">
                    <a:noFill/>
                  </a:rPr>
                  <a:t> </a:t>
                </a:r>
              </a:p>
            </p:txBody>
          </p:sp>
        </mc:Fallback>
      </mc:AlternateContent>
    </p:spTree>
    <p:extLst>
      <p:ext uri="{BB962C8B-B14F-4D97-AF65-F5344CB8AC3E}">
        <p14:creationId xmlns:p14="http://schemas.microsoft.com/office/powerpoint/2010/main" val="293352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a:xfrm>
            <a:off x="0" y="404664"/>
            <a:ext cx="9180512" cy="979999"/>
          </a:xfrm>
          <a:solidFill>
            <a:schemeClr val="accent2"/>
          </a:solidFill>
        </p:spPr>
        <p:txBody>
          <a:bodyPr>
            <a:normAutofit/>
          </a:bodyPr>
          <a:lstStyle/>
          <a:p>
            <a:r>
              <a:rPr lang="en-CA" sz="4000" b="1" dirty="0">
                <a:latin typeface="Helvetica" pitchFamily="2" charset="0"/>
              </a:rPr>
              <a:t>Materials on </a:t>
            </a:r>
            <a:r>
              <a:rPr lang="en-CA" sz="4000" b="1" dirty="0" err="1">
                <a:latin typeface="Helvetica" pitchFamily="2" charset="0"/>
              </a:rPr>
              <a:t>github</a:t>
            </a:r>
            <a:endParaRPr lang="en-CA" sz="4000" b="1" dirty="0">
              <a:latin typeface="Helvetica" pitchFamily="2" charset="0"/>
            </a:endParaRPr>
          </a:p>
        </p:txBody>
      </p:sp>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323528" y="1825624"/>
            <a:ext cx="8280920" cy="4339679"/>
          </a:xfrm>
        </p:spPr>
        <p:txBody>
          <a:bodyPr>
            <a:normAutofit/>
          </a:bodyPr>
          <a:lstStyle/>
          <a:p>
            <a:pPr marL="0" indent="0">
              <a:lnSpc>
                <a:spcPct val="100000"/>
              </a:lnSpc>
              <a:buNone/>
            </a:pPr>
            <a:r>
              <a:rPr lang="en-US" sz="2400" dirty="0" err="1">
                <a:latin typeface="Helvetica" pitchFamily="2" charset="0"/>
                <a:cs typeface="Calibri"/>
              </a:rPr>
              <a:t>Github</a:t>
            </a:r>
            <a:r>
              <a:rPr lang="en-US" sz="2400" dirty="0">
                <a:latin typeface="Helvetica" pitchFamily="2" charset="0"/>
                <a:cs typeface="Calibri"/>
              </a:rPr>
              <a:t> repo: </a:t>
            </a:r>
            <a:r>
              <a:rPr lang="en-US" sz="2400" dirty="0">
                <a:latin typeface="Helvetica" pitchFamily="2" charset="0"/>
                <a:cs typeface="Calibri"/>
                <a:hlinkClick r:id="rId2"/>
              </a:rPr>
              <a:t>https://github.com/abdelrahman-ayad/MiCM-introML-W21</a:t>
            </a:r>
            <a:endParaRPr lang="en-US" sz="2400" dirty="0">
              <a:latin typeface="Helvetica" pitchFamily="2" charset="0"/>
              <a:cs typeface="Calibri"/>
            </a:endParaRPr>
          </a:p>
          <a:p>
            <a:pPr marL="0" indent="0">
              <a:lnSpc>
                <a:spcPct val="100000"/>
              </a:lnSpc>
              <a:buNone/>
            </a:pPr>
            <a:endParaRPr lang="en-US" sz="1400" dirty="0">
              <a:latin typeface="Helvetica" pitchFamily="2" charset="0"/>
              <a:cs typeface="Calibri"/>
            </a:endParaRPr>
          </a:p>
        </p:txBody>
      </p:sp>
      <p:sp>
        <p:nvSpPr>
          <p:cNvPr id="5" name="Espace réservé du contenu 2">
            <a:extLst>
              <a:ext uri="{FF2B5EF4-FFF2-40B4-BE49-F238E27FC236}">
                <a16:creationId xmlns:a16="http://schemas.microsoft.com/office/drawing/2014/main" id="{A3115C2C-E99E-484B-8576-07ADAD22D341}"/>
              </a:ext>
            </a:extLst>
          </p:cNvPr>
          <p:cNvSpPr txBox="1">
            <a:spLocks/>
          </p:cNvSpPr>
          <p:nvPr/>
        </p:nvSpPr>
        <p:spPr>
          <a:xfrm>
            <a:off x="4427984" y="1825625"/>
            <a:ext cx="4519414" cy="1818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000" dirty="0">
              <a:latin typeface="Helvetica" pitchFamily="2" charset="0"/>
              <a:cs typeface="Calibri"/>
            </a:endParaRPr>
          </a:p>
        </p:txBody>
      </p:sp>
    </p:spTree>
    <p:extLst>
      <p:ext uri="{BB962C8B-B14F-4D97-AF65-F5344CB8AC3E}">
        <p14:creationId xmlns:p14="http://schemas.microsoft.com/office/powerpoint/2010/main" val="38144491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094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∗1=0.3775</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0948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4063420"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p>
                          </m:sSup>
                        </m:den>
                      </m:f>
                      <m:r>
                        <a:rPr lang="en-US" sz="2000" b="0" i="1" smtClean="0">
                          <a:latin typeface="Cambria Math" panose="02040503050406030204" pitchFamily="18" charset="0"/>
                        </a:rPr>
                        <m:t>=0.593</m:t>
                      </m:r>
                    </m:oMath>
                  </m:oMathPara>
                </a14:m>
                <a:endParaRPr lang="en-CA" dirty="0"/>
              </a:p>
            </p:txBody>
          </p:sp>
        </mc:Choice>
        <mc:Fallback xmlns="">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4063420" cy="675698"/>
              </a:xfrm>
              <a:prstGeom prst="rect">
                <a:avLst/>
              </a:prstGeom>
              <a:blipFill>
                <a:blip r:embed="rId19"/>
                <a:stretch>
                  <a:fillRect b="-55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xmlns="">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5123B868-0D64-3D49-9A1C-AB47D99D7908}"/>
                  </a:ext>
                </a:extLst>
              </p:cNvPr>
              <p:cNvSpPr/>
              <p:nvPr/>
            </p:nvSpPr>
            <p:spPr>
              <a:xfrm>
                <a:off x="7347073" y="5104013"/>
                <a:ext cx="1728550" cy="430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𝑡𝑟𝑢𝑒</m:t>
                              </m:r>
                            </m:sub>
                          </m:sSub>
                        </m:e>
                        <m:sub>
                          <m:r>
                            <a:rPr lang="en-US" sz="2000" b="0" i="1" smtClean="0">
                              <a:latin typeface="Cambria Math" panose="02040503050406030204" pitchFamily="18" charset="0"/>
                            </a:rPr>
                            <m:t>1</m:t>
                          </m:r>
                        </m:sub>
                      </m:sSub>
                      <m:r>
                        <a:rPr lang="en-US" sz="2000" b="0" i="1" smtClean="0">
                          <a:latin typeface="Cambria Math" panose="02040503050406030204" pitchFamily="18" charset="0"/>
                        </a:rPr>
                        <m:t>=0.01</m:t>
                      </m:r>
                    </m:oMath>
                  </m:oMathPara>
                </a14:m>
                <a:endParaRPr lang="en-CA" dirty="0"/>
              </a:p>
            </p:txBody>
          </p:sp>
        </mc:Choice>
        <mc:Fallback>
          <p:sp>
            <p:nvSpPr>
              <p:cNvPr id="51" name="Rectangle 50">
                <a:extLst>
                  <a:ext uri="{FF2B5EF4-FFF2-40B4-BE49-F238E27FC236}">
                    <a16:creationId xmlns:a16="http://schemas.microsoft.com/office/drawing/2014/main" id="{5123B868-0D64-3D49-9A1C-AB47D99D7908}"/>
                  </a:ext>
                </a:extLst>
              </p:cNvPr>
              <p:cNvSpPr>
                <a:spLocks noRot="1" noChangeAspect="1" noMove="1" noResize="1" noEditPoints="1" noAdjustHandles="1" noChangeArrowheads="1" noChangeShapeType="1" noTextEdit="1"/>
              </p:cNvSpPr>
              <p:nvPr/>
            </p:nvSpPr>
            <p:spPr>
              <a:xfrm>
                <a:off x="7347073" y="5104013"/>
                <a:ext cx="1728550" cy="430695"/>
              </a:xfrm>
              <a:prstGeom prst="rect">
                <a:avLst/>
              </a:prstGeom>
              <a:blipFill>
                <a:blip r:embed="rId21"/>
                <a:stretch>
                  <a:fillRect b="-5714"/>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1" name="Rectangle 60">
                <a:extLst>
                  <a:ext uri="{FF2B5EF4-FFF2-40B4-BE49-F238E27FC236}">
                    <a16:creationId xmlns:a16="http://schemas.microsoft.com/office/drawing/2014/main" id="{3F800516-77CF-8348-AC47-BE610AE40433}"/>
                  </a:ext>
                </a:extLst>
              </p:cNvPr>
              <p:cNvSpPr/>
              <p:nvPr/>
            </p:nvSpPr>
            <p:spPr>
              <a:xfrm>
                <a:off x="7382525" y="5669799"/>
                <a:ext cx="1797030" cy="430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𝑡𝑟𝑢𝑒</m:t>
                              </m:r>
                            </m:sub>
                          </m:sSub>
                        </m:e>
                        <m:sub>
                          <m:r>
                            <a:rPr lang="en-US" sz="2000" b="0" i="1" smtClean="0">
                              <a:latin typeface="Cambria Math" panose="02040503050406030204" pitchFamily="18" charset="0"/>
                            </a:rPr>
                            <m:t>2</m:t>
                          </m:r>
                        </m:sub>
                      </m:sSub>
                      <m:r>
                        <a:rPr lang="en-US" sz="2000" b="0" i="1" smtClean="0">
                          <a:latin typeface="Cambria Math" panose="02040503050406030204" pitchFamily="18" charset="0"/>
                        </a:rPr>
                        <m:t>=0.99</m:t>
                      </m:r>
                    </m:oMath>
                  </m:oMathPara>
                </a14:m>
                <a:endParaRPr lang="en-CA" dirty="0"/>
              </a:p>
            </p:txBody>
          </p:sp>
        </mc:Choice>
        <mc:Fallback>
          <p:sp>
            <p:nvSpPr>
              <p:cNvPr id="61" name="Rectangle 60">
                <a:extLst>
                  <a:ext uri="{FF2B5EF4-FFF2-40B4-BE49-F238E27FC236}">
                    <a16:creationId xmlns:a16="http://schemas.microsoft.com/office/drawing/2014/main" id="{3F800516-77CF-8348-AC47-BE610AE40433}"/>
                  </a:ext>
                </a:extLst>
              </p:cNvPr>
              <p:cNvSpPr>
                <a:spLocks noRot="1" noChangeAspect="1" noMove="1" noResize="1" noEditPoints="1" noAdjustHandles="1" noChangeArrowheads="1" noChangeShapeType="1" noTextEdit="1"/>
              </p:cNvSpPr>
              <p:nvPr/>
            </p:nvSpPr>
            <p:spPr>
              <a:xfrm>
                <a:off x="7382525" y="5669799"/>
                <a:ext cx="1797030" cy="430695"/>
              </a:xfrm>
              <a:prstGeom prst="rect">
                <a:avLst/>
              </a:prstGeom>
              <a:blipFill>
                <a:blip r:embed="rId19"/>
                <a:stretch>
                  <a:fillRect b="-2857"/>
                </a:stretch>
              </a:blipFill>
            </p:spPr>
            <p:txBody>
              <a:bodyPr/>
              <a:lstStyle/>
              <a:p>
                <a:r>
                  <a:rPr lang="en-CA">
                    <a:noFill/>
                  </a:rPr>
                  <a:t> </a:t>
                </a:r>
              </a:p>
            </p:txBody>
          </p:sp>
        </mc:Fallback>
      </mc:AlternateContent>
    </p:spTree>
    <p:extLst>
      <p:ext uri="{BB962C8B-B14F-4D97-AF65-F5344CB8AC3E}">
        <p14:creationId xmlns:p14="http://schemas.microsoft.com/office/powerpoint/2010/main" val="1416652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4925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m:oMathPara>
                </a14:m>
                <a:endParaRPr lang="en-CA" dirty="0"/>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492571" cy="400110"/>
              </a:xfrm>
              <a:prstGeom prst="rect">
                <a:avLst/>
              </a:prstGeom>
              <a:blipFill>
                <a:blip r:embed="rId6"/>
                <a:stretch>
                  <a:fillRect b="-6061"/>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4985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m:oMathPara>
                </a14:m>
                <a:endParaRPr lang="en-CA" dirty="0"/>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498534" cy="400110"/>
              </a:xfrm>
              <a:prstGeom prst="rect">
                <a:avLst/>
              </a:prstGeom>
              <a:blipFill>
                <a:blip r:embed="rId13"/>
                <a:stretch>
                  <a:fillRect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91365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∗1=1.0425</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913653"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3926716"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sup>
                          </m:sSup>
                        </m:den>
                      </m:f>
                      <m:r>
                        <a:rPr lang="en-US" sz="2000" b="0" i="1" smtClean="0">
                          <a:latin typeface="Cambria Math" panose="02040503050406030204" pitchFamily="18" charset="0"/>
                        </a:rPr>
                        <m:t>=0.74</m:t>
                      </m:r>
                    </m:oMath>
                  </m:oMathPara>
                </a14:m>
                <a:endParaRPr lang="en-CA" dirty="0"/>
              </a:p>
            </p:txBody>
          </p:sp>
        </mc:Choice>
        <mc:Fallback xmlns="">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3926716" cy="675698"/>
              </a:xfrm>
              <a:prstGeom prst="rect">
                <a:avLst/>
              </a:prstGeom>
              <a:blipFill>
                <a:blip r:embed="rId19"/>
                <a:stretch>
                  <a:fillRect b="-55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xmlns="">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3067CC3-50E6-3E49-849F-2E1D842B294D}"/>
                  </a:ext>
                </a:extLst>
              </p:cNvPr>
              <p:cNvSpPr/>
              <p:nvPr/>
            </p:nvSpPr>
            <p:spPr>
              <a:xfrm>
                <a:off x="4282035" y="3943173"/>
                <a:ext cx="15335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=0.74</m:t>
                      </m:r>
                    </m:oMath>
                  </m:oMathPara>
                </a14:m>
                <a:endParaRPr lang="en-CA" dirty="0"/>
              </a:p>
            </p:txBody>
          </p:sp>
        </mc:Choice>
        <mc:Fallback xmlns="">
          <p:sp>
            <p:nvSpPr>
              <p:cNvPr id="51" name="Rectangle 50">
                <a:extLst>
                  <a:ext uri="{FF2B5EF4-FFF2-40B4-BE49-F238E27FC236}">
                    <a16:creationId xmlns:a16="http://schemas.microsoft.com/office/drawing/2014/main" id="{73067CC3-50E6-3E49-849F-2E1D842B294D}"/>
                  </a:ext>
                </a:extLst>
              </p:cNvPr>
              <p:cNvSpPr>
                <a:spLocks noRot="1" noChangeAspect="1" noMove="1" noResize="1" noEditPoints="1" noAdjustHandles="1" noChangeArrowheads="1" noChangeShapeType="1" noTextEdit="1"/>
              </p:cNvSpPr>
              <p:nvPr/>
            </p:nvSpPr>
            <p:spPr>
              <a:xfrm>
                <a:off x="4282035" y="3943173"/>
                <a:ext cx="1533561" cy="369332"/>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1" name="Rectangle 60">
                <a:extLst>
                  <a:ext uri="{FF2B5EF4-FFF2-40B4-BE49-F238E27FC236}">
                    <a16:creationId xmlns:a16="http://schemas.microsoft.com/office/drawing/2014/main" id="{D7B6E4B3-B35D-3D4D-B3B1-D85026E8CA46}"/>
                  </a:ext>
                </a:extLst>
              </p:cNvPr>
              <p:cNvSpPr/>
              <p:nvPr/>
            </p:nvSpPr>
            <p:spPr>
              <a:xfrm>
                <a:off x="7347073" y="5104013"/>
                <a:ext cx="1728550" cy="430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𝑡𝑟𝑢𝑒</m:t>
                              </m:r>
                            </m:sub>
                          </m:sSub>
                        </m:e>
                        <m:sub>
                          <m:r>
                            <a:rPr lang="en-US" sz="2000" b="0" i="1" smtClean="0">
                              <a:latin typeface="Cambria Math" panose="02040503050406030204" pitchFamily="18" charset="0"/>
                            </a:rPr>
                            <m:t>1</m:t>
                          </m:r>
                        </m:sub>
                      </m:sSub>
                      <m:r>
                        <a:rPr lang="en-US" sz="2000" b="0" i="1" smtClean="0">
                          <a:latin typeface="Cambria Math" panose="02040503050406030204" pitchFamily="18" charset="0"/>
                        </a:rPr>
                        <m:t>=0.01</m:t>
                      </m:r>
                    </m:oMath>
                  </m:oMathPara>
                </a14:m>
                <a:endParaRPr lang="en-CA" dirty="0"/>
              </a:p>
            </p:txBody>
          </p:sp>
        </mc:Choice>
        <mc:Fallback>
          <p:sp>
            <p:nvSpPr>
              <p:cNvPr id="61" name="Rectangle 60">
                <a:extLst>
                  <a:ext uri="{FF2B5EF4-FFF2-40B4-BE49-F238E27FC236}">
                    <a16:creationId xmlns:a16="http://schemas.microsoft.com/office/drawing/2014/main" id="{D7B6E4B3-B35D-3D4D-B3B1-D85026E8CA46}"/>
                  </a:ext>
                </a:extLst>
              </p:cNvPr>
              <p:cNvSpPr>
                <a:spLocks noRot="1" noChangeAspect="1" noMove="1" noResize="1" noEditPoints="1" noAdjustHandles="1" noChangeArrowheads="1" noChangeShapeType="1" noTextEdit="1"/>
              </p:cNvSpPr>
              <p:nvPr/>
            </p:nvSpPr>
            <p:spPr>
              <a:xfrm>
                <a:off x="7347073" y="5104013"/>
                <a:ext cx="1728550" cy="430695"/>
              </a:xfrm>
              <a:prstGeom prst="rect">
                <a:avLst/>
              </a:prstGeom>
              <a:blipFill>
                <a:blip r:embed="rId22"/>
                <a:stretch>
                  <a:fillRect b="-5714"/>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2" name="Rectangle 61">
                <a:extLst>
                  <a:ext uri="{FF2B5EF4-FFF2-40B4-BE49-F238E27FC236}">
                    <a16:creationId xmlns:a16="http://schemas.microsoft.com/office/drawing/2014/main" id="{FA1707DC-B97D-3A44-AD83-2C6BF69CBFD7}"/>
                  </a:ext>
                </a:extLst>
              </p:cNvPr>
              <p:cNvSpPr/>
              <p:nvPr/>
            </p:nvSpPr>
            <p:spPr>
              <a:xfrm>
                <a:off x="7382525" y="5669799"/>
                <a:ext cx="1797030" cy="430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𝑡𝑟𝑢𝑒</m:t>
                              </m:r>
                            </m:sub>
                          </m:sSub>
                        </m:e>
                        <m:sub>
                          <m:r>
                            <a:rPr lang="en-US" sz="2000" b="0" i="1" smtClean="0">
                              <a:latin typeface="Cambria Math" panose="02040503050406030204" pitchFamily="18" charset="0"/>
                            </a:rPr>
                            <m:t>2</m:t>
                          </m:r>
                        </m:sub>
                      </m:sSub>
                      <m:r>
                        <a:rPr lang="en-US" sz="2000" b="0" i="1" smtClean="0">
                          <a:latin typeface="Cambria Math" panose="02040503050406030204" pitchFamily="18" charset="0"/>
                        </a:rPr>
                        <m:t>=0.99</m:t>
                      </m:r>
                    </m:oMath>
                  </m:oMathPara>
                </a14:m>
                <a:endParaRPr lang="en-CA" dirty="0"/>
              </a:p>
            </p:txBody>
          </p:sp>
        </mc:Choice>
        <mc:Fallback>
          <p:sp>
            <p:nvSpPr>
              <p:cNvPr id="62" name="Rectangle 61">
                <a:extLst>
                  <a:ext uri="{FF2B5EF4-FFF2-40B4-BE49-F238E27FC236}">
                    <a16:creationId xmlns:a16="http://schemas.microsoft.com/office/drawing/2014/main" id="{FA1707DC-B97D-3A44-AD83-2C6BF69CBFD7}"/>
                  </a:ext>
                </a:extLst>
              </p:cNvPr>
              <p:cNvSpPr>
                <a:spLocks noRot="1" noChangeAspect="1" noMove="1" noResize="1" noEditPoints="1" noAdjustHandles="1" noChangeArrowheads="1" noChangeShapeType="1" noTextEdit="1"/>
              </p:cNvSpPr>
              <p:nvPr/>
            </p:nvSpPr>
            <p:spPr>
              <a:xfrm>
                <a:off x="7382525" y="5669799"/>
                <a:ext cx="1797030" cy="430695"/>
              </a:xfrm>
              <a:prstGeom prst="rect">
                <a:avLst/>
              </a:prstGeom>
              <a:blipFill>
                <a:blip r:embed="rId23"/>
                <a:stretch>
                  <a:fillRect b="-2857"/>
                </a:stretch>
              </a:blipFill>
            </p:spPr>
            <p:txBody>
              <a:bodyPr/>
              <a:lstStyle/>
              <a:p>
                <a:r>
                  <a:rPr lang="en-CA">
                    <a:noFill/>
                  </a:rPr>
                  <a:t> </a:t>
                </a:r>
              </a:p>
            </p:txBody>
          </p:sp>
        </mc:Fallback>
      </mc:AlternateContent>
    </p:spTree>
    <p:extLst>
      <p:ext uri="{BB962C8B-B14F-4D97-AF65-F5344CB8AC3E}">
        <p14:creationId xmlns:p14="http://schemas.microsoft.com/office/powerpoint/2010/main" val="2151566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1064843"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a14:m>
                <a:r>
                  <a:rPr lang="en-CA" dirty="0"/>
                  <a:t> = 0.01</a:t>
                </a:r>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1064843" cy="392993"/>
              </a:xfrm>
              <a:prstGeom prst="rect">
                <a:avLst/>
              </a:prstGeom>
              <a:blipFill>
                <a:blip r:embed="rId6"/>
                <a:stretch>
                  <a:fillRect r="-3529" b="-25000"/>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107080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a14:m>
                <a:r>
                  <a:rPr lang="en-CA" dirty="0"/>
                  <a:t> = 0.99</a:t>
                </a:r>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1070806" cy="392993"/>
              </a:xfrm>
              <a:prstGeom prst="rect">
                <a:avLst/>
              </a:prstGeom>
              <a:blipFill>
                <a:blip r:embed="rId13"/>
                <a:stretch>
                  <a:fillRect r="-4706" b="-25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45370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h</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h</m:t>
                          </m:r>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7+</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 </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4537076" cy="400110"/>
              </a:xfrm>
              <a:prstGeom prst="rect">
                <a:avLst/>
              </a:prstGeom>
              <a:blipFill>
                <a:blip r:embed="rId18"/>
                <a:stretch>
                  <a:fillRect b="-151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6E2329C-DE27-7142-94CB-6D8F19F6BF66}"/>
                  </a:ext>
                </a:extLst>
              </p:cNvPr>
              <p:cNvSpPr/>
              <p:nvPr/>
            </p:nvSpPr>
            <p:spPr>
              <a:xfrm>
                <a:off x="355319" y="6029200"/>
                <a:ext cx="2694840" cy="4242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𝑦</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=0.75 </m:t>
                      </m:r>
                    </m:oMath>
                  </m:oMathPara>
                </a14:m>
                <a:endParaRPr lang="en-CA" dirty="0"/>
              </a:p>
            </p:txBody>
          </p:sp>
        </mc:Choice>
        <mc:Fallback xmlns="">
          <p:sp>
            <p:nvSpPr>
              <p:cNvPr id="50" name="Rectangle 49">
                <a:extLst>
                  <a:ext uri="{FF2B5EF4-FFF2-40B4-BE49-F238E27FC236}">
                    <a16:creationId xmlns:a16="http://schemas.microsoft.com/office/drawing/2014/main" id="{E6E2329C-DE27-7142-94CB-6D8F19F6BF66}"/>
                  </a:ext>
                </a:extLst>
              </p:cNvPr>
              <p:cNvSpPr>
                <a:spLocks noRot="1" noChangeAspect="1" noMove="1" noResize="1" noEditPoints="1" noAdjustHandles="1" noChangeArrowheads="1" noChangeShapeType="1" noTextEdit="1"/>
              </p:cNvSpPr>
              <p:nvPr/>
            </p:nvSpPr>
            <p:spPr>
              <a:xfrm>
                <a:off x="355319" y="6029200"/>
                <a:ext cx="2694840" cy="424283"/>
              </a:xfrm>
              <a:prstGeom prst="rect">
                <a:avLst/>
              </a:prstGeom>
              <a:blipFill>
                <a:blip r:embed="rId19"/>
                <a:stretch>
                  <a:fillRect b="-114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xmlns="">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3067CC3-50E6-3E49-849F-2E1D842B294D}"/>
                  </a:ext>
                </a:extLst>
              </p:cNvPr>
              <p:cNvSpPr/>
              <p:nvPr/>
            </p:nvSpPr>
            <p:spPr>
              <a:xfrm>
                <a:off x="4282035" y="3943173"/>
                <a:ext cx="15335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=0.74</m:t>
                      </m:r>
                    </m:oMath>
                  </m:oMathPara>
                </a14:m>
                <a:endParaRPr lang="en-CA" dirty="0"/>
              </a:p>
            </p:txBody>
          </p:sp>
        </mc:Choice>
        <mc:Fallback xmlns="">
          <p:sp>
            <p:nvSpPr>
              <p:cNvPr id="51" name="Rectangle 50">
                <a:extLst>
                  <a:ext uri="{FF2B5EF4-FFF2-40B4-BE49-F238E27FC236}">
                    <a16:creationId xmlns:a16="http://schemas.microsoft.com/office/drawing/2014/main" id="{73067CC3-50E6-3E49-849F-2E1D842B294D}"/>
                  </a:ext>
                </a:extLst>
              </p:cNvPr>
              <p:cNvSpPr>
                <a:spLocks noRot="1" noChangeAspect="1" noMove="1" noResize="1" noEditPoints="1" noAdjustHandles="1" noChangeArrowheads="1" noChangeShapeType="1" noTextEdit="1"/>
              </p:cNvSpPr>
              <p:nvPr/>
            </p:nvSpPr>
            <p:spPr>
              <a:xfrm>
                <a:off x="4282035" y="3943173"/>
                <a:ext cx="1533561" cy="369332"/>
              </a:xfrm>
              <a:prstGeom prst="rect">
                <a:avLst/>
              </a:prstGeom>
              <a:blipFill>
                <a:blip r:embed="rId2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887302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01FA740-5E8A-AC40-928E-9E009701F74A}"/>
              </a:ext>
            </a:extLst>
          </p:cNvPr>
          <p:cNvSpPr/>
          <p:nvPr/>
        </p:nvSpPr>
        <p:spPr>
          <a:xfrm>
            <a:off x="1547664"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Oval 14">
            <a:extLst>
              <a:ext uri="{FF2B5EF4-FFF2-40B4-BE49-F238E27FC236}">
                <a16:creationId xmlns:a16="http://schemas.microsoft.com/office/drawing/2014/main" id="{4DC9F340-D36B-C948-820E-6E0D1AA9A6F9}"/>
              </a:ext>
            </a:extLst>
          </p:cNvPr>
          <p:cNvSpPr/>
          <p:nvPr/>
        </p:nvSpPr>
        <p:spPr>
          <a:xfrm>
            <a:off x="1547664"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7" name="Oval 16">
            <a:extLst>
              <a:ext uri="{FF2B5EF4-FFF2-40B4-BE49-F238E27FC236}">
                <a16:creationId xmlns:a16="http://schemas.microsoft.com/office/drawing/2014/main" id="{61CE8A87-FCCB-C44C-85F9-77761FAD428B}"/>
              </a:ext>
            </a:extLst>
          </p:cNvPr>
          <p:cNvSpPr/>
          <p:nvPr/>
        </p:nvSpPr>
        <p:spPr>
          <a:xfrm>
            <a:off x="4788024" y="1973347"/>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D9967D9E-A244-6C44-A7B3-211F41B6F59F}"/>
              </a:ext>
            </a:extLst>
          </p:cNvPr>
          <p:cNvCxnSpPr>
            <a:cxnSpLocks/>
            <a:stCxn id="13" idx="6"/>
            <a:endCxn id="17" idx="2"/>
          </p:cNvCxnSpPr>
          <p:nvPr/>
        </p:nvCxnSpPr>
        <p:spPr>
          <a:xfrm flipV="1">
            <a:off x="2123728" y="2261379"/>
            <a:ext cx="2664296"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A19C6DB-A5C8-B44F-83E8-CA01526A23E1}"/>
              </a:ext>
            </a:extLst>
          </p:cNvPr>
          <p:cNvCxnSpPr>
            <a:cxnSpLocks/>
            <a:stCxn id="15" idx="6"/>
            <a:endCxn id="17" idx="2"/>
          </p:cNvCxnSpPr>
          <p:nvPr/>
        </p:nvCxnSpPr>
        <p:spPr>
          <a:xfrm flipV="1">
            <a:off x="2123728" y="2261379"/>
            <a:ext cx="2664296"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Oval 26">
            <a:extLst>
              <a:ext uri="{FF2B5EF4-FFF2-40B4-BE49-F238E27FC236}">
                <a16:creationId xmlns:a16="http://schemas.microsoft.com/office/drawing/2014/main" id="{43371FA3-55F9-4A42-A059-0950B975CD6C}"/>
              </a:ext>
            </a:extLst>
          </p:cNvPr>
          <p:cNvSpPr/>
          <p:nvPr/>
        </p:nvSpPr>
        <p:spPr>
          <a:xfrm>
            <a:off x="6749518" y="1988840"/>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03B1342F-E875-644E-A2A8-A4A83707C16B}"/>
              </a:ext>
            </a:extLst>
          </p:cNvPr>
          <p:cNvCxnSpPr>
            <a:cxnSpLocks/>
            <a:stCxn id="17" idx="6"/>
            <a:endCxn id="27" idx="2"/>
          </p:cNvCxnSpPr>
          <p:nvPr/>
        </p:nvCxnSpPr>
        <p:spPr>
          <a:xfrm>
            <a:off x="5364088" y="2261379"/>
            <a:ext cx="1385430" cy="1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10BF706-C1CD-E144-ACF3-F58D68EFB4D4}"/>
                  </a:ext>
                </a:extLst>
              </p:cNvPr>
              <p:cNvSpPr/>
              <p:nvPr/>
            </p:nvSpPr>
            <p:spPr>
              <a:xfrm>
                <a:off x="561257" y="1995957"/>
                <a:ext cx="106208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CA" dirty="0"/>
                  <a:t> = 0.05</a:t>
                </a:r>
              </a:p>
            </p:txBody>
          </p:sp>
        </mc:Choice>
        <mc:Fallback xmlns="">
          <p:sp>
            <p:nvSpPr>
              <p:cNvPr id="35" name="Rectangle 34">
                <a:extLst>
                  <a:ext uri="{FF2B5EF4-FFF2-40B4-BE49-F238E27FC236}">
                    <a16:creationId xmlns:a16="http://schemas.microsoft.com/office/drawing/2014/main" id="{F10BF706-C1CD-E144-ACF3-F58D68EFB4D4}"/>
                  </a:ext>
                </a:extLst>
              </p:cNvPr>
              <p:cNvSpPr>
                <a:spLocks noRot="1" noChangeAspect="1" noMove="1" noResize="1" noEditPoints="1" noAdjustHandles="1" noChangeArrowheads="1" noChangeShapeType="1" noTextEdit="1"/>
              </p:cNvSpPr>
              <p:nvPr/>
            </p:nvSpPr>
            <p:spPr>
              <a:xfrm>
                <a:off x="561257" y="1995957"/>
                <a:ext cx="1062086" cy="392993"/>
              </a:xfrm>
              <a:prstGeom prst="rect">
                <a:avLst/>
              </a:prstGeom>
              <a:blipFill>
                <a:blip r:embed="rId2"/>
                <a:stretch>
                  <a:fillRect r="-4762" b="-212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D8A5C0B-EBB7-5E49-93ED-048A56D9748A}"/>
                  </a:ext>
                </a:extLst>
              </p:cNvPr>
              <p:cNvSpPr/>
              <p:nvPr/>
            </p:nvSpPr>
            <p:spPr>
              <a:xfrm>
                <a:off x="495888" y="3415392"/>
                <a:ext cx="11688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=0.1</m:t>
                      </m:r>
                    </m:oMath>
                  </m:oMathPara>
                </a14:m>
                <a:endParaRPr lang="en-CA" dirty="0"/>
              </a:p>
            </p:txBody>
          </p:sp>
        </mc:Choice>
        <mc:Fallback xmlns="">
          <p:sp>
            <p:nvSpPr>
              <p:cNvPr id="37" name="Rectangle 36">
                <a:extLst>
                  <a:ext uri="{FF2B5EF4-FFF2-40B4-BE49-F238E27FC236}">
                    <a16:creationId xmlns:a16="http://schemas.microsoft.com/office/drawing/2014/main" id="{9D8A5C0B-EBB7-5E49-93ED-048A56D9748A}"/>
                  </a:ext>
                </a:extLst>
              </p:cNvPr>
              <p:cNvSpPr>
                <a:spLocks noRot="1" noChangeAspect="1" noMove="1" noResize="1" noEditPoints="1" noAdjustHandles="1" noChangeArrowheads="1" noChangeShapeType="1" noTextEdit="1"/>
              </p:cNvSpPr>
              <p:nvPr/>
            </p:nvSpPr>
            <p:spPr>
              <a:xfrm>
                <a:off x="495888" y="3415392"/>
                <a:ext cx="1168846" cy="40011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8946AFD-767F-7F4F-BC0B-62913C60DA42}"/>
                  </a:ext>
                </a:extLst>
              </p:cNvPr>
              <p:cNvSpPr/>
              <p:nvPr/>
            </p:nvSpPr>
            <p:spPr>
              <a:xfrm>
                <a:off x="5810536" y="1876762"/>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5</m:t>
                          </m:r>
                        </m:sub>
                      </m:sSub>
                    </m:oMath>
                  </m:oMathPara>
                </a14:m>
                <a:endParaRPr lang="en-CA" dirty="0"/>
              </a:p>
            </p:txBody>
          </p:sp>
        </mc:Choice>
        <mc:Fallback xmlns="">
          <p:sp>
            <p:nvSpPr>
              <p:cNvPr id="38" name="Rectangle 37">
                <a:extLst>
                  <a:ext uri="{FF2B5EF4-FFF2-40B4-BE49-F238E27FC236}">
                    <a16:creationId xmlns:a16="http://schemas.microsoft.com/office/drawing/2014/main" id="{78946AFD-767F-7F4F-BC0B-62913C60DA42}"/>
                  </a:ext>
                </a:extLst>
              </p:cNvPr>
              <p:cNvSpPr>
                <a:spLocks noRot="1" noChangeAspect="1" noMove="1" noResize="1" noEditPoints="1" noAdjustHandles="1" noChangeArrowheads="1" noChangeShapeType="1" noTextEdit="1"/>
              </p:cNvSpPr>
              <p:nvPr/>
            </p:nvSpPr>
            <p:spPr>
              <a:xfrm>
                <a:off x="5810536" y="1876762"/>
                <a:ext cx="542648" cy="40011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757939D-0A34-B047-AD31-B8ED89E72DC9}"/>
                  </a:ext>
                </a:extLst>
              </p:cNvPr>
              <p:cNvSpPr/>
              <p:nvPr/>
            </p:nvSpPr>
            <p:spPr>
              <a:xfrm>
                <a:off x="2432876" y="1869015"/>
                <a:ext cx="13524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=0.15</m:t>
                      </m:r>
                    </m:oMath>
                  </m:oMathPara>
                </a14:m>
                <a:endParaRPr lang="en-CA" dirty="0"/>
              </a:p>
            </p:txBody>
          </p:sp>
        </mc:Choice>
        <mc:Fallback xmlns="">
          <p:sp>
            <p:nvSpPr>
              <p:cNvPr id="39" name="Rectangle 38">
                <a:extLst>
                  <a:ext uri="{FF2B5EF4-FFF2-40B4-BE49-F238E27FC236}">
                    <a16:creationId xmlns:a16="http://schemas.microsoft.com/office/drawing/2014/main" id="{D757939D-0A34-B047-AD31-B8ED89E72DC9}"/>
                  </a:ext>
                </a:extLst>
              </p:cNvPr>
              <p:cNvSpPr>
                <a:spLocks noRot="1" noChangeAspect="1" noMove="1" noResize="1" noEditPoints="1" noAdjustHandles="1" noChangeArrowheads="1" noChangeShapeType="1" noTextEdit="1"/>
              </p:cNvSpPr>
              <p:nvPr/>
            </p:nvSpPr>
            <p:spPr>
              <a:xfrm>
                <a:off x="2432876" y="1869015"/>
                <a:ext cx="1352422"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B332FE-2AB2-0641-BA0F-F51B4EA7E69F}"/>
                  </a:ext>
                </a:extLst>
              </p:cNvPr>
              <p:cNvSpPr/>
              <p:nvPr/>
            </p:nvSpPr>
            <p:spPr>
              <a:xfrm>
                <a:off x="7526414" y="1988840"/>
                <a:ext cx="1064843"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0" smtClean="0">
                            <a:latin typeface="Cambria Math" panose="02040503050406030204" pitchFamily="18" charset="0"/>
                          </a:rPr>
                          <m:t>1</m:t>
                        </m:r>
                      </m:sub>
                    </m:sSub>
                  </m:oMath>
                </a14:m>
                <a:r>
                  <a:rPr lang="en-CA" dirty="0"/>
                  <a:t> = 0.01</a:t>
                </a:r>
              </a:p>
            </p:txBody>
          </p:sp>
        </mc:Choice>
        <mc:Fallback xmlns="">
          <p:sp>
            <p:nvSpPr>
              <p:cNvPr id="45" name="Rectangle 44">
                <a:extLst>
                  <a:ext uri="{FF2B5EF4-FFF2-40B4-BE49-F238E27FC236}">
                    <a16:creationId xmlns:a16="http://schemas.microsoft.com/office/drawing/2014/main" id="{A4B332FE-2AB2-0641-BA0F-F51B4EA7E69F}"/>
                  </a:ext>
                </a:extLst>
              </p:cNvPr>
              <p:cNvSpPr>
                <a:spLocks noRot="1" noChangeAspect="1" noMove="1" noResize="1" noEditPoints="1" noAdjustHandles="1" noChangeArrowheads="1" noChangeShapeType="1" noTextEdit="1"/>
              </p:cNvSpPr>
              <p:nvPr/>
            </p:nvSpPr>
            <p:spPr>
              <a:xfrm>
                <a:off x="7526414" y="1988840"/>
                <a:ext cx="1064843" cy="392993"/>
              </a:xfrm>
              <a:prstGeom prst="rect">
                <a:avLst/>
              </a:prstGeom>
              <a:blipFill>
                <a:blip r:embed="rId6"/>
                <a:stretch>
                  <a:fillRect r="-3529" b="-25000"/>
                </a:stretch>
              </a:blipFill>
            </p:spPr>
            <p:txBody>
              <a:bodyPr/>
              <a:lstStyle/>
              <a:p>
                <a:r>
                  <a:rPr lang="en-CA">
                    <a:noFill/>
                  </a:rPr>
                  <a:t> </a:t>
                </a:r>
              </a:p>
            </p:txBody>
          </p:sp>
        </mc:Fallback>
      </mc:AlternateContent>
      <p:sp>
        <p:nvSpPr>
          <p:cNvPr id="26" name="Titre 1">
            <a:extLst>
              <a:ext uri="{FF2B5EF4-FFF2-40B4-BE49-F238E27FC236}">
                <a16:creationId xmlns:a16="http://schemas.microsoft.com/office/drawing/2014/main" id="{D3E7623B-2C6D-774D-A83F-A0F13E63358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p:sp>
        <p:nvSpPr>
          <p:cNvPr id="30" name="Oval 29">
            <a:extLst>
              <a:ext uri="{FF2B5EF4-FFF2-40B4-BE49-F238E27FC236}">
                <a16:creationId xmlns:a16="http://schemas.microsoft.com/office/drawing/2014/main" id="{ABCCE934-E111-DA49-94E8-363757A40A3E}"/>
              </a:ext>
            </a:extLst>
          </p:cNvPr>
          <p:cNvSpPr/>
          <p:nvPr/>
        </p:nvSpPr>
        <p:spPr>
          <a:xfrm>
            <a:off x="4712345" y="334963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2144F3AD-1F22-074E-AADE-937CA229B7A5}"/>
              </a:ext>
            </a:extLst>
          </p:cNvPr>
          <p:cNvCxnSpPr>
            <a:cxnSpLocks/>
            <a:stCxn id="13" idx="6"/>
            <a:endCxn id="30" idx="2"/>
          </p:cNvCxnSpPr>
          <p:nvPr/>
        </p:nvCxnSpPr>
        <p:spPr>
          <a:xfrm>
            <a:off x="2123728" y="2276872"/>
            <a:ext cx="2588617"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D17951B-FCFE-3C4B-B693-1AC7904043E4}"/>
              </a:ext>
            </a:extLst>
          </p:cNvPr>
          <p:cNvCxnSpPr>
            <a:cxnSpLocks/>
            <a:stCxn id="15" idx="6"/>
            <a:endCxn id="30" idx="2"/>
          </p:cNvCxnSpPr>
          <p:nvPr/>
        </p:nvCxnSpPr>
        <p:spPr>
          <a:xfrm>
            <a:off x="2123728" y="3634905"/>
            <a:ext cx="2588617"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E9A8AEF-A235-5F4B-AE96-91EC45088B3E}"/>
                  </a:ext>
                </a:extLst>
              </p:cNvPr>
              <p:cNvSpPr/>
              <p:nvPr/>
            </p:nvSpPr>
            <p:spPr>
              <a:xfrm>
                <a:off x="2102700" y="3041626"/>
                <a:ext cx="12157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=0.2</m:t>
                      </m:r>
                    </m:oMath>
                  </m:oMathPara>
                </a14:m>
                <a:endParaRPr lang="en-CA" dirty="0"/>
              </a:p>
            </p:txBody>
          </p:sp>
        </mc:Choice>
        <mc:Fallback xmlns="">
          <p:sp>
            <p:nvSpPr>
              <p:cNvPr id="36" name="Rectangle 35">
                <a:extLst>
                  <a:ext uri="{FF2B5EF4-FFF2-40B4-BE49-F238E27FC236}">
                    <a16:creationId xmlns:a16="http://schemas.microsoft.com/office/drawing/2014/main" id="{7E9A8AEF-A235-5F4B-AE96-91EC45088B3E}"/>
                  </a:ext>
                </a:extLst>
              </p:cNvPr>
              <p:cNvSpPr>
                <a:spLocks noRot="1" noChangeAspect="1" noMove="1" noResize="1" noEditPoints="1" noAdjustHandles="1" noChangeArrowheads="1" noChangeShapeType="1" noTextEdit="1"/>
              </p:cNvSpPr>
              <p:nvPr/>
            </p:nvSpPr>
            <p:spPr>
              <a:xfrm>
                <a:off x="2102700" y="3041626"/>
                <a:ext cx="1215717" cy="40011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8F9E6C5-B72D-344A-9074-02F57DC5D7CB}"/>
                  </a:ext>
                </a:extLst>
              </p:cNvPr>
              <p:cNvSpPr/>
              <p:nvPr/>
            </p:nvSpPr>
            <p:spPr>
              <a:xfrm>
                <a:off x="2062977" y="2403155"/>
                <a:ext cx="13583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=0.25</m:t>
                      </m:r>
                    </m:oMath>
                  </m:oMathPara>
                </a14:m>
                <a:endParaRPr lang="en-CA" dirty="0"/>
              </a:p>
            </p:txBody>
          </p:sp>
        </mc:Choice>
        <mc:Fallback xmlns="">
          <p:sp>
            <p:nvSpPr>
              <p:cNvPr id="43" name="Rectangle 42">
                <a:extLst>
                  <a:ext uri="{FF2B5EF4-FFF2-40B4-BE49-F238E27FC236}">
                    <a16:creationId xmlns:a16="http://schemas.microsoft.com/office/drawing/2014/main" id="{88F9E6C5-B72D-344A-9074-02F57DC5D7CB}"/>
                  </a:ext>
                </a:extLst>
              </p:cNvPr>
              <p:cNvSpPr>
                <a:spLocks noRot="1" noChangeAspect="1" noMove="1" noResize="1" noEditPoints="1" noAdjustHandles="1" noChangeArrowheads="1" noChangeShapeType="1" noTextEdit="1"/>
              </p:cNvSpPr>
              <p:nvPr/>
            </p:nvSpPr>
            <p:spPr>
              <a:xfrm>
                <a:off x="2062977" y="2403155"/>
                <a:ext cx="1358385" cy="40011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15678B-CF2D-6243-8A67-649BD2BB5070}"/>
                  </a:ext>
                </a:extLst>
              </p:cNvPr>
              <p:cNvSpPr/>
              <p:nvPr/>
            </p:nvSpPr>
            <p:spPr>
              <a:xfrm>
                <a:off x="2348209" y="3577487"/>
                <a:ext cx="12079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=0.3</m:t>
                      </m:r>
                    </m:oMath>
                  </m:oMathPara>
                </a14:m>
                <a:endParaRPr lang="en-CA" dirty="0"/>
              </a:p>
            </p:txBody>
          </p:sp>
        </mc:Choice>
        <mc:Fallback xmlns="">
          <p:sp>
            <p:nvSpPr>
              <p:cNvPr id="44" name="Rectangle 43">
                <a:extLst>
                  <a:ext uri="{FF2B5EF4-FFF2-40B4-BE49-F238E27FC236}">
                    <a16:creationId xmlns:a16="http://schemas.microsoft.com/office/drawing/2014/main" id="{AC15678B-CF2D-6243-8A67-649BD2BB5070}"/>
                  </a:ext>
                </a:extLst>
              </p:cNvPr>
              <p:cNvSpPr>
                <a:spLocks noRot="1" noChangeAspect="1" noMove="1" noResize="1" noEditPoints="1" noAdjustHandles="1" noChangeArrowheads="1" noChangeShapeType="1" noTextEdit="1"/>
              </p:cNvSpPr>
              <p:nvPr/>
            </p:nvSpPr>
            <p:spPr>
              <a:xfrm>
                <a:off x="2348209" y="3577487"/>
                <a:ext cx="1207959" cy="400110"/>
              </a:xfrm>
              <a:prstGeom prst="rect">
                <a:avLst/>
              </a:prstGeom>
              <a:blipFill>
                <a:blip r:embed="rId9"/>
                <a:stretch>
                  <a:fillRect/>
                </a:stretch>
              </a:blipFill>
            </p:spPr>
            <p:txBody>
              <a:bodyPr/>
              <a:lstStyle/>
              <a:p>
                <a:r>
                  <a:rPr lang="en-CA">
                    <a:noFill/>
                  </a:rPr>
                  <a:t> </a:t>
                </a:r>
              </a:p>
            </p:txBody>
          </p:sp>
        </mc:Fallback>
      </mc:AlternateContent>
      <p:sp>
        <p:nvSpPr>
          <p:cNvPr id="46" name="Oval 45">
            <a:extLst>
              <a:ext uri="{FF2B5EF4-FFF2-40B4-BE49-F238E27FC236}">
                <a16:creationId xmlns:a16="http://schemas.microsoft.com/office/drawing/2014/main" id="{0A2FB96D-DDF8-1A47-B490-AF88B7A6B37F}"/>
              </a:ext>
            </a:extLst>
          </p:cNvPr>
          <p:cNvSpPr/>
          <p:nvPr/>
        </p:nvSpPr>
        <p:spPr>
          <a:xfrm>
            <a:off x="6749269" y="3346873"/>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47" name="Straight Arrow Connector 46">
            <a:extLst>
              <a:ext uri="{FF2B5EF4-FFF2-40B4-BE49-F238E27FC236}">
                <a16:creationId xmlns:a16="http://schemas.microsoft.com/office/drawing/2014/main" id="{25070B31-8C68-E149-B967-2E1BDD15D8DD}"/>
              </a:ext>
            </a:extLst>
          </p:cNvPr>
          <p:cNvCxnSpPr>
            <a:cxnSpLocks/>
            <a:stCxn id="17" idx="6"/>
            <a:endCxn id="46" idx="2"/>
          </p:cNvCxnSpPr>
          <p:nvPr/>
        </p:nvCxnSpPr>
        <p:spPr>
          <a:xfrm>
            <a:off x="5364088" y="2261379"/>
            <a:ext cx="1385181" cy="1373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AC26F5E-1E07-D14E-96E5-3975942E7B37}"/>
              </a:ext>
            </a:extLst>
          </p:cNvPr>
          <p:cNvCxnSpPr>
            <a:cxnSpLocks/>
            <a:stCxn id="30" idx="6"/>
            <a:endCxn id="46" idx="2"/>
          </p:cNvCxnSpPr>
          <p:nvPr/>
        </p:nvCxnSpPr>
        <p:spPr>
          <a:xfrm flipV="1">
            <a:off x="5288409" y="3634905"/>
            <a:ext cx="1460860" cy="2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B5350F69-8A90-F64F-A31B-FA041B4ED47B}"/>
              </a:ext>
            </a:extLst>
          </p:cNvPr>
          <p:cNvCxnSpPr>
            <a:cxnSpLocks/>
            <a:stCxn id="30" idx="6"/>
            <a:endCxn id="27" idx="2"/>
          </p:cNvCxnSpPr>
          <p:nvPr/>
        </p:nvCxnSpPr>
        <p:spPr>
          <a:xfrm flipV="1">
            <a:off x="5288409" y="2276872"/>
            <a:ext cx="1461109" cy="13607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CEA27EE-9B7F-8043-8E3B-96A4720299FE}"/>
                  </a:ext>
                </a:extLst>
              </p:cNvPr>
              <p:cNvSpPr/>
              <p:nvPr/>
            </p:nvSpPr>
            <p:spPr>
              <a:xfrm>
                <a:off x="6296468" y="2461434"/>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6</m:t>
                          </m:r>
                        </m:sub>
                      </m:sSub>
                    </m:oMath>
                  </m:oMathPara>
                </a14:m>
                <a:endParaRPr lang="en-CA" dirty="0"/>
              </a:p>
            </p:txBody>
          </p:sp>
        </mc:Choice>
        <mc:Fallback xmlns="">
          <p:sp>
            <p:nvSpPr>
              <p:cNvPr id="52" name="Rectangle 51">
                <a:extLst>
                  <a:ext uri="{FF2B5EF4-FFF2-40B4-BE49-F238E27FC236}">
                    <a16:creationId xmlns:a16="http://schemas.microsoft.com/office/drawing/2014/main" id="{2CEA27EE-9B7F-8043-8E3B-96A4720299FE}"/>
                  </a:ext>
                </a:extLst>
              </p:cNvPr>
              <p:cNvSpPr>
                <a:spLocks noRot="1" noChangeAspect="1" noMove="1" noResize="1" noEditPoints="1" noAdjustHandles="1" noChangeArrowheads="1" noChangeShapeType="1" noTextEdit="1"/>
              </p:cNvSpPr>
              <p:nvPr/>
            </p:nvSpPr>
            <p:spPr>
              <a:xfrm>
                <a:off x="6296468" y="2461434"/>
                <a:ext cx="542648" cy="40011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F0FF797-A3CD-244E-94B1-8B0CC27F896E}"/>
                  </a:ext>
                </a:extLst>
              </p:cNvPr>
              <p:cNvSpPr/>
              <p:nvPr/>
            </p:nvSpPr>
            <p:spPr>
              <a:xfrm>
                <a:off x="6223204" y="3596347"/>
                <a:ext cx="5426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8</m:t>
                          </m:r>
                        </m:sub>
                      </m:sSub>
                    </m:oMath>
                  </m:oMathPara>
                </a14:m>
                <a:endParaRPr lang="en-CA" dirty="0"/>
              </a:p>
            </p:txBody>
          </p:sp>
        </mc:Choice>
        <mc:Fallback xmlns="">
          <p:sp>
            <p:nvSpPr>
              <p:cNvPr id="53" name="Rectangle 52">
                <a:extLst>
                  <a:ext uri="{FF2B5EF4-FFF2-40B4-BE49-F238E27FC236}">
                    <a16:creationId xmlns:a16="http://schemas.microsoft.com/office/drawing/2014/main" id="{6F0FF797-A3CD-244E-94B1-8B0CC27F896E}"/>
                  </a:ext>
                </a:extLst>
              </p:cNvPr>
              <p:cNvSpPr>
                <a:spLocks noRot="1" noChangeAspect="1" noMove="1" noResize="1" noEditPoints="1" noAdjustHandles="1" noChangeArrowheads="1" noChangeShapeType="1" noTextEdit="1"/>
              </p:cNvSpPr>
              <p:nvPr/>
            </p:nvSpPr>
            <p:spPr>
              <a:xfrm>
                <a:off x="6223204" y="3596347"/>
                <a:ext cx="542648" cy="40011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5EBC619-3CB0-5543-94B4-9EA182CD2149}"/>
                  </a:ext>
                </a:extLst>
              </p:cNvPr>
              <p:cNvSpPr/>
              <p:nvPr/>
            </p:nvSpPr>
            <p:spPr>
              <a:xfrm>
                <a:off x="5347754" y="2821950"/>
                <a:ext cx="542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7</m:t>
                          </m:r>
                        </m:sub>
                      </m:sSub>
                    </m:oMath>
                  </m:oMathPara>
                </a14:m>
                <a:endParaRPr lang="en-CA" dirty="0"/>
              </a:p>
            </p:txBody>
          </p:sp>
        </mc:Choice>
        <mc:Fallback xmlns="">
          <p:sp>
            <p:nvSpPr>
              <p:cNvPr id="54" name="Rectangle 53">
                <a:extLst>
                  <a:ext uri="{FF2B5EF4-FFF2-40B4-BE49-F238E27FC236}">
                    <a16:creationId xmlns:a16="http://schemas.microsoft.com/office/drawing/2014/main" id="{45EBC619-3CB0-5543-94B4-9EA182CD2149}"/>
                  </a:ext>
                </a:extLst>
              </p:cNvPr>
              <p:cNvSpPr>
                <a:spLocks noRot="1" noChangeAspect="1" noMove="1" noResize="1" noEditPoints="1" noAdjustHandles="1" noChangeArrowheads="1" noChangeShapeType="1" noTextEdit="1"/>
              </p:cNvSpPr>
              <p:nvPr/>
            </p:nvSpPr>
            <p:spPr>
              <a:xfrm>
                <a:off x="5347754" y="2821950"/>
                <a:ext cx="542649" cy="40011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49B1A8C-66EC-6746-8131-1B167B1D3F6C}"/>
                  </a:ext>
                </a:extLst>
              </p:cNvPr>
              <p:cNvSpPr/>
              <p:nvPr/>
            </p:nvSpPr>
            <p:spPr>
              <a:xfrm>
                <a:off x="7526414" y="3434850"/>
                <a:ext cx="1070806" cy="39299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oMath>
                </a14:m>
                <a:r>
                  <a:rPr lang="en-CA" dirty="0"/>
                  <a:t> = 0.99</a:t>
                </a:r>
              </a:p>
            </p:txBody>
          </p:sp>
        </mc:Choice>
        <mc:Fallback xmlns="">
          <p:sp>
            <p:nvSpPr>
              <p:cNvPr id="55" name="Rectangle 54">
                <a:extLst>
                  <a:ext uri="{FF2B5EF4-FFF2-40B4-BE49-F238E27FC236}">
                    <a16:creationId xmlns:a16="http://schemas.microsoft.com/office/drawing/2014/main" id="{349B1A8C-66EC-6746-8131-1B167B1D3F6C}"/>
                  </a:ext>
                </a:extLst>
              </p:cNvPr>
              <p:cNvSpPr>
                <a:spLocks noRot="1" noChangeAspect="1" noMove="1" noResize="1" noEditPoints="1" noAdjustHandles="1" noChangeArrowheads="1" noChangeShapeType="1" noTextEdit="1"/>
              </p:cNvSpPr>
              <p:nvPr/>
            </p:nvSpPr>
            <p:spPr>
              <a:xfrm>
                <a:off x="7526414" y="3434850"/>
                <a:ext cx="1070806" cy="392993"/>
              </a:xfrm>
              <a:prstGeom prst="rect">
                <a:avLst/>
              </a:prstGeom>
              <a:blipFill>
                <a:blip r:embed="rId13"/>
                <a:stretch>
                  <a:fillRect r="-4706" b="-25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E06181A-A65F-504D-AB3C-C3F2D731C442}"/>
                  </a:ext>
                </a:extLst>
              </p:cNvPr>
              <p:cNvSpPr/>
              <p:nvPr/>
            </p:nvSpPr>
            <p:spPr>
              <a:xfrm>
                <a:off x="4859592" y="2045929"/>
                <a:ext cx="4987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oMath>
                  </m:oMathPara>
                </a14:m>
                <a:endParaRPr lang="en-CA" dirty="0"/>
              </a:p>
            </p:txBody>
          </p:sp>
        </mc:Choice>
        <mc:Fallback xmlns="">
          <p:sp>
            <p:nvSpPr>
              <p:cNvPr id="56" name="Rectangle 55">
                <a:extLst>
                  <a:ext uri="{FF2B5EF4-FFF2-40B4-BE49-F238E27FC236}">
                    <a16:creationId xmlns:a16="http://schemas.microsoft.com/office/drawing/2014/main" id="{4E06181A-A65F-504D-AB3C-C3F2D731C442}"/>
                  </a:ext>
                </a:extLst>
              </p:cNvPr>
              <p:cNvSpPr>
                <a:spLocks noRot="1" noChangeAspect="1" noMove="1" noResize="1" noEditPoints="1" noAdjustHandles="1" noChangeArrowheads="1" noChangeShapeType="1" noTextEdit="1"/>
              </p:cNvSpPr>
              <p:nvPr/>
            </p:nvSpPr>
            <p:spPr>
              <a:xfrm>
                <a:off x="4859592" y="2045929"/>
                <a:ext cx="498726" cy="40011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4FC0682E-14DA-104E-A07C-7DC66DC50C9C}"/>
                  </a:ext>
                </a:extLst>
              </p:cNvPr>
              <p:cNvSpPr/>
              <p:nvPr/>
            </p:nvSpPr>
            <p:spPr>
              <a:xfrm>
                <a:off x="4787723" y="3403288"/>
                <a:ext cx="504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oMath>
                  </m:oMathPara>
                </a14:m>
                <a:endParaRPr lang="en-CA" dirty="0"/>
              </a:p>
            </p:txBody>
          </p:sp>
        </mc:Choice>
        <mc:Fallback xmlns="">
          <p:sp>
            <p:nvSpPr>
              <p:cNvPr id="57" name="Rectangle 56">
                <a:extLst>
                  <a:ext uri="{FF2B5EF4-FFF2-40B4-BE49-F238E27FC236}">
                    <a16:creationId xmlns:a16="http://schemas.microsoft.com/office/drawing/2014/main" id="{4FC0682E-14DA-104E-A07C-7DC66DC50C9C}"/>
                  </a:ext>
                </a:extLst>
              </p:cNvPr>
              <p:cNvSpPr>
                <a:spLocks noRot="1" noChangeAspect="1" noMove="1" noResize="1" noEditPoints="1" noAdjustHandles="1" noChangeArrowheads="1" noChangeShapeType="1" noTextEdit="1"/>
              </p:cNvSpPr>
              <p:nvPr/>
            </p:nvSpPr>
            <p:spPr>
              <a:xfrm>
                <a:off x="4787723" y="3403288"/>
                <a:ext cx="504690" cy="400110"/>
              </a:xfrm>
              <a:prstGeom prst="rect">
                <a:avLst/>
              </a:prstGeom>
              <a:blipFill>
                <a:blip r:embed="rId15"/>
                <a:stretch>
                  <a:fillRect/>
                </a:stretch>
              </a:blipFill>
            </p:spPr>
            <p:txBody>
              <a:bodyPr/>
              <a:lstStyle/>
              <a:p>
                <a:r>
                  <a:rPr lang="en-CA">
                    <a:noFill/>
                  </a:rPr>
                  <a:t> </a:t>
                </a:r>
              </a:p>
            </p:txBody>
          </p:sp>
        </mc:Fallback>
      </mc:AlternateContent>
      <p:sp>
        <p:nvSpPr>
          <p:cNvPr id="58" name="Oval 57">
            <a:extLst>
              <a:ext uri="{FF2B5EF4-FFF2-40B4-BE49-F238E27FC236}">
                <a16:creationId xmlns:a16="http://schemas.microsoft.com/office/drawing/2014/main" id="{0EE9C776-4007-374D-A41D-83CA1B35D685}"/>
              </a:ext>
            </a:extLst>
          </p:cNvPr>
          <p:cNvSpPr/>
          <p:nvPr/>
        </p:nvSpPr>
        <p:spPr>
          <a:xfrm>
            <a:off x="2813390"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sp>
        <p:nvSpPr>
          <p:cNvPr id="59" name="Oval 58">
            <a:extLst>
              <a:ext uri="{FF2B5EF4-FFF2-40B4-BE49-F238E27FC236}">
                <a16:creationId xmlns:a16="http://schemas.microsoft.com/office/drawing/2014/main" id="{C3311384-31E1-CA44-B981-2F148B71A7FF}"/>
              </a:ext>
            </a:extLst>
          </p:cNvPr>
          <p:cNvSpPr/>
          <p:nvPr/>
        </p:nvSpPr>
        <p:spPr>
          <a:xfrm>
            <a:off x="4734085" y="4818421"/>
            <a:ext cx="576064" cy="576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1</a:t>
            </a:r>
          </a:p>
        </p:txBody>
      </p:sp>
      <p:cxnSp>
        <p:nvCxnSpPr>
          <p:cNvPr id="60" name="Straight Arrow Connector 59">
            <a:extLst>
              <a:ext uri="{FF2B5EF4-FFF2-40B4-BE49-F238E27FC236}">
                <a16:creationId xmlns:a16="http://schemas.microsoft.com/office/drawing/2014/main" id="{ECFF01D3-0A51-0F41-A534-1D713AB2402B}"/>
              </a:ext>
            </a:extLst>
          </p:cNvPr>
          <p:cNvCxnSpPr>
            <a:cxnSpLocks/>
            <a:stCxn id="58" idx="7"/>
          </p:cNvCxnSpPr>
          <p:nvPr/>
        </p:nvCxnSpPr>
        <p:spPr>
          <a:xfrm flipV="1">
            <a:off x="3305091" y="2292365"/>
            <a:ext cx="1389297" cy="26104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C474C695-C349-4340-B117-9B6246711696}"/>
              </a:ext>
            </a:extLst>
          </p:cNvPr>
          <p:cNvCxnSpPr>
            <a:cxnSpLocks/>
            <a:stCxn id="58" idx="7"/>
            <a:endCxn id="30" idx="2"/>
          </p:cNvCxnSpPr>
          <p:nvPr/>
        </p:nvCxnSpPr>
        <p:spPr>
          <a:xfrm flipV="1">
            <a:off x="3305091" y="3637663"/>
            <a:ext cx="1407254" cy="1265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CFE72D2-6786-294D-95F5-AA0276BC1477}"/>
              </a:ext>
            </a:extLst>
          </p:cNvPr>
          <p:cNvCxnSpPr>
            <a:cxnSpLocks/>
            <a:stCxn id="59" idx="6"/>
          </p:cNvCxnSpPr>
          <p:nvPr/>
        </p:nvCxnSpPr>
        <p:spPr>
          <a:xfrm flipV="1">
            <a:off x="5310149" y="3619413"/>
            <a:ext cx="1439120" cy="1487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C81B2EAD-299F-3C45-8E02-6EB0F4DF82A2}"/>
              </a:ext>
            </a:extLst>
          </p:cNvPr>
          <p:cNvCxnSpPr>
            <a:cxnSpLocks/>
            <a:stCxn id="59" idx="6"/>
            <a:endCxn id="27" idx="2"/>
          </p:cNvCxnSpPr>
          <p:nvPr/>
        </p:nvCxnSpPr>
        <p:spPr>
          <a:xfrm flipV="1">
            <a:off x="5310149" y="2276872"/>
            <a:ext cx="1439369" cy="2829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384A787-0916-3449-AB84-36BC7DCD99FC}"/>
                  </a:ext>
                </a:extLst>
              </p:cNvPr>
              <p:cNvSpPr/>
              <p:nvPr/>
            </p:nvSpPr>
            <p:spPr>
              <a:xfrm>
                <a:off x="3015906" y="4326720"/>
                <a:ext cx="485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oMath>
                  </m:oMathPara>
                </a14:m>
                <a:endParaRPr lang="en-CA" dirty="0"/>
              </a:p>
            </p:txBody>
          </p:sp>
        </mc:Choice>
        <mc:Fallback xmlns="">
          <p:sp>
            <p:nvSpPr>
              <p:cNvPr id="40" name="Rectangle 39">
                <a:extLst>
                  <a:ext uri="{FF2B5EF4-FFF2-40B4-BE49-F238E27FC236}">
                    <a16:creationId xmlns:a16="http://schemas.microsoft.com/office/drawing/2014/main" id="{4384A787-0916-3449-AB84-36BC7DCD99FC}"/>
                  </a:ext>
                </a:extLst>
              </p:cNvPr>
              <p:cNvSpPr>
                <a:spLocks noRot="1" noChangeAspect="1" noMove="1" noResize="1" noEditPoints="1" noAdjustHandles="1" noChangeArrowheads="1" noChangeShapeType="1" noTextEdit="1"/>
              </p:cNvSpPr>
              <p:nvPr/>
            </p:nvSpPr>
            <p:spPr>
              <a:xfrm>
                <a:off x="3015906" y="4326720"/>
                <a:ext cx="485774" cy="40011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8C80F7A6-04B4-D449-828F-8872DC5EF961}"/>
                  </a:ext>
                </a:extLst>
              </p:cNvPr>
              <p:cNvSpPr/>
              <p:nvPr/>
            </p:nvSpPr>
            <p:spPr>
              <a:xfrm>
                <a:off x="5097819" y="4353716"/>
                <a:ext cx="4917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CA" dirty="0"/>
              </a:p>
            </p:txBody>
          </p:sp>
        </mc:Choice>
        <mc:Fallback xmlns="">
          <p:sp>
            <p:nvSpPr>
              <p:cNvPr id="41" name="Rectangle 40">
                <a:extLst>
                  <a:ext uri="{FF2B5EF4-FFF2-40B4-BE49-F238E27FC236}">
                    <a16:creationId xmlns:a16="http://schemas.microsoft.com/office/drawing/2014/main" id="{8C80F7A6-04B4-D449-828F-8872DC5EF961}"/>
                  </a:ext>
                </a:extLst>
              </p:cNvPr>
              <p:cNvSpPr>
                <a:spLocks noRot="1" noChangeAspect="1" noMove="1" noResize="1" noEditPoints="1" noAdjustHandles="1" noChangeArrowheads="1" noChangeShapeType="1" noTextEdit="1"/>
              </p:cNvSpPr>
              <p:nvPr/>
            </p:nvSpPr>
            <p:spPr>
              <a:xfrm>
                <a:off x="5097819" y="4353716"/>
                <a:ext cx="491738" cy="40011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94BAE4B-0B92-D744-AEA0-119D24DC0C91}"/>
                  </a:ext>
                </a:extLst>
              </p:cNvPr>
              <p:cNvSpPr/>
              <p:nvPr/>
            </p:nvSpPr>
            <p:spPr>
              <a:xfrm>
                <a:off x="358647" y="5504123"/>
                <a:ext cx="3653116" cy="4265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=0.75,  </m:t>
                      </m:r>
                      <m:r>
                        <a:rPr lang="en-US" sz="2000" b="0" i="1" smtClean="0">
                          <a:latin typeface="Cambria Math" panose="02040503050406030204" pitchFamily="18" charset="0"/>
                        </a:rPr>
                        <m:t>𝑜𝑢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=0.77</m:t>
                      </m:r>
                    </m:oMath>
                  </m:oMathPara>
                </a14:m>
                <a:endParaRPr lang="en-CA" dirty="0"/>
              </a:p>
            </p:txBody>
          </p:sp>
        </mc:Choice>
        <mc:Fallback xmlns="">
          <p:sp>
            <p:nvSpPr>
              <p:cNvPr id="42" name="Rectangle 41">
                <a:extLst>
                  <a:ext uri="{FF2B5EF4-FFF2-40B4-BE49-F238E27FC236}">
                    <a16:creationId xmlns:a16="http://schemas.microsoft.com/office/drawing/2014/main" id="{C94BAE4B-0B92-D744-AEA0-119D24DC0C91}"/>
                  </a:ext>
                </a:extLst>
              </p:cNvPr>
              <p:cNvSpPr>
                <a:spLocks noRot="1" noChangeAspect="1" noMove="1" noResize="1" noEditPoints="1" noAdjustHandles="1" noChangeArrowheads="1" noChangeShapeType="1" noTextEdit="1"/>
              </p:cNvSpPr>
              <p:nvPr/>
            </p:nvSpPr>
            <p:spPr>
              <a:xfrm>
                <a:off x="358647" y="5504123"/>
                <a:ext cx="3653116" cy="426527"/>
              </a:xfrm>
              <a:prstGeom prst="rect">
                <a:avLst/>
              </a:prstGeom>
              <a:blipFill>
                <a:blip r:embed="rId18"/>
                <a:stretch>
                  <a:fillRect b="-285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7B47DD2-B1EE-954B-BABF-355D9478723A}"/>
                  </a:ext>
                </a:extLst>
              </p:cNvPr>
              <p:cNvSpPr/>
              <p:nvPr/>
            </p:nvSpPr>
            <p:spPr>
              <a:xfrm>
                <a:off x="4868825" y="1626625"/>
                <a:ext cx="1713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0.593</m:t>
                      </m:r>
                    </m:oMath>
                  </m:oMathPara>
                </a14:m>
                <a:endParaRPr lang="en-CA" dirty="0"/>
              </a:p>
            </p:txBody>
          </p:sp>
        </mc:Choice>
        <mc:Fallback xmlns="">
          <p:sp>
            <p:nvSpPr>
              <p:cNvPr id="2" name="Rectangle 1">
                <a:extLst>
                  <a:ext uri="{FF2B5EF4-FFF2-40B4-BE49-F238E27FC236}">
                    <a16:creationId xmlns:a16="http://schemas.microsoft.com/office/drawing/2014/main" id="{47B47DD2-B1EE-954B-BABF-355D9478723A}"/>
                  </a:ext>
                </a:extLst>
              </p:cNvPr>
              <p:cNvSpPr>
                <a:spLocks noRot="1" noChangeAspect="1" noMove="1" noResize="1" noEditPoints="1" noAdjustHandles="1" noChangeArrowheads="1" noChangeShapeType="1" noTextEdit="1"/>
              </p:cNvSpPr>
              <p:nvPr/>
            </p:nvSpPr>
            <p:spPr>
              <a:xfrm>
                <a:off x="4868825" y="1626625"/>
                <a:ext cx="1713097" cy="369332"/>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3067CC3-50E6-3E49-849F-2E1D842B294D}"/>
                  </a:ext>
                </a:extLst>
              </p:cNvPr>
              <p:cNvSpPr/>
              <p:nvPr/>
            </p:nvSpPr>
            <p:spPr>
              <a:xfrm>
                <a:off x="4282035" y="3943173"/>
                <a:ext cx="15335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=0.74</m:t>
                      </m:r>
                    </m:oMath>
                  </m:oMathPara>
                </a14:m>
                <a:endParaRPr lang="en-CA" dirty="0"/>
              </a:p>
            </p:txBody>
          </p:sp>
        </mc:Choice>
        <mc:Fallback xmlns="">
          <p:sp>
            <p:nvSpPr>
              <p:cNvPr id="51" name="Rectangle 50">
                <a:extLst>
                  <a:ext uri="{FF2B5EF4-FFF2-40B4-BE49-F238E27FC236}">
                    <a16:creationId xmlns:a16="http://schemas.microsoft.com/office/drawing/2014/main" id="{73067CC3-50E6-3E49-849F-2E1D842B294D}"/>
                  </a:ext>
                </a:extLst>
              </p:cNvPr>
              <p:cNvSpPr>
                <a:spLocks noRot="1" noChangeAspect="1" noMove="1" noResize="1" noEditPoints="1" noAdjustHandles="1" noChangeArrowheads="1" noChangeShapeType="1" noTextEdit="1"/>
              </p:cNvSpPr>
              <p:nvPr/>
            </p:nvSpPr>
            <p:spPr>
              <a:xfrm>
                <a:off x="4282035" y="3943173"/>
                <a:ext cx="1533561" cy="36933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5F8C17-E93E-8044-AFD4-5E5AB996C221}"/>
                  </a:ext>
                </a:extLst>
              </p:cNvPr>
              <p:cNvSpPr/>
              <p:nvPr/>
            </p:nvSpPr>
            <p:spPr>
              <a:xfrm>
                <a:off x="0" y="6045578"/>
                <a:ext cx="7758616" cy="8879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𝐸𝑟𝑟𝑜𝑟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m:t>
                                      </m:r>
                                    </m:sub>
                                  </m:sSub>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0.01−0.75</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0.99−0.77</m:t>
                              </m:r>
                            </m:e>
                          </m:d>
                        </m:e>
                        <m:sup>
                          <m:r>
                            <a:rPr lang="en-US" b="0" i="1" smtClean="0">
                              <a:latin typeface="Cambria Math" panose="02040503050406030204" pitchFamily="18" charset="0"/>
                            </a:rPr>
                            <m:t>2</m:t>
                          </m:r>
                        </m:sup>
                      </m:sSup>
                      <m:r>
                        <a:rPr lang="en-US" b="0" i="1" smtClean="0">
                          <a:latin typeface="Cambria Math" panose="02040503050406030204" pitchFamily="18" charset="0"/>
                        </a:rPr>
                        <m:t>)=0.29</m:t>
                      </m:r>
                    </m:oMath>
                  </m:oMathPara>
                </a14:m>
                <a:endParaRPr lang="en-US" b="0" dirty="0"/>
              </a:p>
              <a:p>
                <a:endParaRPr lang="en-CA" dirty="0"/>
              </a:p>
            </p:txBody>
          </p:sp>
        </mc:Choice>
        <mc:Fallback xmlns="">
          <p:sp>
            <p:nvSpPr>
              <p:cNvPr id="3" name="Rectangle 2">
                <a:extLst>
                  <a:ext uri="{FF2B5EF4-FFF2-40B4-BE49-F238E27FC236}">
                    <a16:creationId xmlns:a16="http://schemas.microsoft.com/office/drawing/2014/main" id="{F85F8C17-E93E-8044-AFD4-5E5AB996C221}"/>
                  </a:ext>
                </a:extLst>
              </p:cNvPr>
              <p:cNvSpPr>
                <a:spLocks noRot="1" noChangeAspect="1" noMove="1" noResize="1" noEditPoints="1" noAdjustHandles="1" noChangeArrowheads="1" noChangeShapeType="1" noTextEdit="1"/>
              </p:cNvSpPr>
              <p:nvPr/>
            </p:nvSpPr>
            <p:spPr>
              <a:xfrm>
                <a:off x="0" y="6045578"/>
                <a:ext cx="7758616" cy="887935"/>
              </a:xfrm>
              <a:prstGeom prst="rect">
                <a:avLst/>
              </a:prstGeom>
              <a:blipFill>
                <a:blip r:embed="rId2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518307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CB3D5C9-52DF-A64E-BA47-C20A8BB92882}"/>
                  </a:ext>
                </a:extLst>
              </p:cNvPr>
              <p:cNvSpPr>
                <a:spLocks noGrp="1"/>
              </p:cNvSpPr>
              <p:nvPr>
                <p:ph sz="half" idx="1"/>
              </p:nvPr>
            </p:nvSpPr>
            <p:spPr>
              <a:xfrm>
                <a:off x="628650" y="1825625"/>
                <a:ext cx="7886700" cy="4297971"/>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𝐸𝑟𝑟𝑜𝑟</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𝑝𝑟𝑒𝑑</m:t>
                                      </m:r>
                                    </m:sub>
                                  </m:sSub>
                                </m:e>
                                <m:sub>
                                  <m:r>
                                    <a:rPr lang="en-US" sz="1800" b="0" i="1" smtClean="0">
                                      <a:latin typeface="Cambria Math" panose="02040503050406030204" pitchFamily="18" charset="0"/>
                                    </a:rPr>
                                    <m:t>𝑖</m:t>
                                  </m:r>
                                </m:sub>
                              </m:sSub>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0.01−0.75</m:t>
                              </m:r>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0.99−0.77</m:t>
                              </m:r>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)=0.29</m:t>
                      </m:r>
                    </m:oMath>
                  </m:oMathPara>
                </a14:m>
                <a:endParaRPr lang="en-US" sz="1800" b="0" dirty="0"/>
              </a:p>
              <a:p>
                <a:r>
                  <a:rPr lang="en-US" dirty="0"/>
                  <a:t>We want to minimize the error (ideally zero)</a:t>
                </a:r>
              </a:p>
              <a:p>
                <a:r>
                  <a:rPr lang="en-US" b="1" dirty="0">
                    <a:solidFill>
                      <a:srgbClr val="C00000"/>
                    </a:solidFill>
                  </a:rPr>
                  <a:t>Solution</a:t>
                </a:r>
                <a:r>
                  <a:rPr lang="en-US" b="0" dirty="0"/>
                  <a:t>: Update the weights </a:t>
                </a:r>
              </a:p>
              <a:p>
                <a:r>
                  <a:rPr lang="en-US" b="1" dirty="0">
                    <a:solidFill>
                      <a:srgbClr val="C00000"/>
                    </a:solidFill>
                  </a:rPr>
                  <a:t>How</a:t>
                </a:r>
                <a:r>
                  <a:rPr lang="en-US" dirty="0"/>
                  <a:t>? Partial derivatives with chain rule (gradient)</a:t>
                </a:r>
              </a:p>
              <a:p>
                <a:r>
                  <a:rPr lang="en-US" dirty="0"/>
                  <a:t>Example: role of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5</m:t>
                        </m:r>
                      </m:sub>
                    </m:sSub>
                    <m:r>
                      <a:rPr lang="en-US" b="0" i="1" smtClean="0">
                        <a:latin typeface="Cambria Math" panose="02040503050406030204" pitchFamily="18" charset="0"/>
                      </a:rPr>
                      <m:t> </m:t>
                    </m:r>
                  </m:oMath>
                </a14:m>
                <a:r>
                  <a:rPr lang="en-US" dirty="0"/>
                  <a:t>in the </a:t>
                </a:r>
                <a14:m>
                  <m:oMath xmlns:m="http://schemas.openxmlformats.org/officeDocument/2006/math">
                    <m:r>
                      <a:rPr lang="en-US" b="0" i="1" smtClean="0">
                        <a:latin typeface="Cambria Math" panose="02040503050406030204" pitchFamily="18" charset="0"/>
                      </a:rPr>
                      <m:t>𝐸𝑟𝑟𝑜𝑟</m:t>
                    </m:r>
                  </m:oMath>
                </a14:m>
                <a:endParaRPr lang="en-US" dirty="0"/>
              </a:p>
              <a:p>
                <a:pPr marL="0" indent="0">
                  <a:buNone/>
                </a:pPr>
                <a:endParaRPr lang="en-US" dirty="0"/>
              </a:p>
              <a:p>
                <a:pPr marL="0" indent="0">
                  <a:buNone/>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𝐸𝑟𝑟𝑜𝑟</m:t>
                        </m:r>
                      </m:num>
                      <m:den>
                        <m:r>
                          <a:rPr lang="en-US"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5</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𝐸𝑟𝑟𝑜𝑟</m:t>
                        </m:r>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den>
                    </m:f>
                    <m:r>
                      <a:rPr lang="en-US" b="0" i="1" smtClean="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5</m:t>
                        </m:r>
                      </m:den>
                    </m:f>
                  </m:oMath>
                </a14:m>
                <a:r>
                  <a:rPr lang="en-US" dirty="0"/>
                  <a:t> </a:t>
                </a:r>
              </a:p>
              <a:p>
                <a:endParaRPr lang="en-US" sz="1600" b="0" dirty="0"/>
              </a:p>
            </p:txBody>
          </p:sp>
        </mc:Choice>
        <mc:Fallback xmlns="">
          <p:sp>
            <p:nvSpPr>
              <p:cNvPr id="7" name="Content Placeholder 6">
                <a:extLst>
                  <a:ext uri="{FF2B5EF4-FFF2-40B4-BE49-F238E27FC236}">
                    <a16:creationId xmlns:a16="http://schemas.microsoft.com/office/drawing/2014/main" id="{6CB3D5C9-52DF-A64E-BA47-C20A8BB92882}"/>
                  </a:ext>
                </a:extLst>
              </p:cNvPr>
              <p:cNvSpPr>
                <a:spLocks noGrp="1" noRot="1" noChangeAspect="1" noMove="1" noResize="1" noEditPoints="1" noAdjustHandles="1" noChangeArrowheads="1" noChangeShapeType="1" noTextEdit="1"/>
              </p:cNvSpPr>
              <p:nvPr>
                <p:ph sz="half" idx="1"/>
              </p:nvPr>
            </p:nvSpPr>
            <p:spPr>
              <a:xfrm>
                <a:off x="628650" y="1825625"/>
                <a:ext cx="7886700" cy="4297971"/>
              </a:xfrm>
              <a:prstGeom prst="rect">
                <a:avLst/>
              </a:prstGeom>
              <a:blipFill>
                <a:blip r:embed="rId2"/>
                <a:stretch>
                  <a:fillRect l="-1447" t="-294"/>
                </a:stretch>
              </a:blipFill>
            </p:spPr>
            <p:txBody>
              <a:bodyPr/>
              <a:lstStyle/>
              <a:p>
                <a:r>
                  <a:rPr lang="en-CA">
                    <a:noFill/>
                  </a:rPr>
                  <a:t> </a:t>
                </a:r>
              </a:p>
            </p:txBody>
          </p:sp>
        </mc:Fallback>
      </mc:AlternateContent>
    </p:spTree>
    <p:extLst>
      <p:ext uri="{BB962C8B-B14F-4D97-AF65-F5344CB8AC3E}">
        <p14:creationId xmlns:p14="http://schemas.microsoft.com/office/powerpoint/2010/main" val="254430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CB3D5C9-52DF-A64E-BA47-C20A8BB92882}"/>
                  </a:ext>
                </a:extLst>
              </p:cNvPr>
              <p:cNvSpPr>
                <a:spLocks noGrp="1"/>
              </p:cNvSpPr>
              <p:nvPr>
                <p:ph sz="half" idx="1"/>
              </p:nvPr>
            </p:nvSpPr>
            <p:spPr>
              <a:xfrm>
                <a:off x="628650" y="1825625"/>
                <a:ext cx="7886700" cy="3545714"/>
              </a:xfrm>
              <a:prstGeom prst="rect">
                <a:avLst/>
              </a:prstGeom>
            </p:spPr>
            <p:txBody>
              <a:bodyPr wrap="square">
                <a:spAutoFit/>
              </a:bodyPr>
              <a:lstStyle/>
              <a:p>
                <a:pPr marL="0" indent="0">
                  <a:buNone/>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𝐸𝑟𝑟𝑜𝑟</m:t>
                          </m:r>
                        </m:num>
                        <m:den>
                          <m:r>
                            <a:rPr lang="en-US"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5</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𝐸𝑟𝑟𝑜𝑟</m:t>
                          </m:r>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den>
                      </m:f>
                      <m:r>
                        <a:rPr lang="en-US" b="0" i="1" smtClean="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num>
                        <m:den>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5</m:t>
                          </m:r>
                        </m:den>
                      </m:f>
                    </m:oMath>
                  </m:oMathPara>
                </a14:m>
                <a:endParaRPr lang="en-US" dirty="0"/>
              </a:p>
              <a:p>
                <a:pPr marL="0" indent="0">
                  <a:buNone/>
                </a:pPr>
                <a:endParaRPr lang="en-US" dirty="0"/>
              </a:p>
              <a:p>
                <a:pPr marL="0" indent="0">
                  <a:buNone/>
                </a:pPr>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5</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5</m:t>
                        </m:r>
                      </m:sub>
                    </m:sSub>
                    <m:r>
                      <a:rPr lang="en-US" b="0" i="1" smtClean="0">
                        <a:latin typeface="Cambria Math" panose="02040503050406030204" pitchFamily="18" charset="0"/>
                      </a:rPr>
                      <m:t> −</m:t>
                    </m:r>
                    <m:r>
                      <a:rPr lang="en-US" b="0" i="1" smtClean="0">
                        <a:latin typeface="Cambria Math" panose="02040503050406030204" pitchFamily="18" charset="0"/>
                      </a:rPr>
                      <m:t>𝜂</m:t>
                    </m:r>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𝐸𝑟𝑟𝑜𝑟</m:t>
                        </m:r>
                      </m:num>
                      <m:den>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5</m:t>
                        </m:r>
                      </m:den>
                    </m:f>
                  </m:oMath>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 </m:t>
                    </m:r>
                  </m:oMath>
                </a14:m>
                <a:r>
                  <a:rPr lang="en-US" dirty="0"/>
                  <a:t>is the learning rate</a:t>
                </a:r>
              </a:p>
              <a:p>
                <a:endParaRPr lang="en-US" sz="1600" b="0" dirty="0"/>
              </a:p>
            </p:txBody>
          </p:sp>
        </mc:Choice>
        <mc:Fallback xmlns="">
          <p:sp>
            <p:nvSpPr>
              <p:cNvPr id="7" name="Content Placeholder 6">
                <a:extLst>
                  <a:ext uri="{FF2B5EF4-FFF2-40B4-BE49-F238E27FC236}">
                    <a16:creationId xmlns:a16="http://schemas.microsoft.com/office/drawing/2014/main" id="{6CB3D5C9-52DF-A64E-BA47-C20A8BB92882}"/>
                  </a:ext>
                </a:extLst>
              </p:cNvPr>
              <p:cNvSpPr>
                <a:spLocks noGrp="1" noRot="1" noChangeAspect="1" noMove="1" noResize="1" noEditPoints="1" noAdjustHandles="1" noChangeArrowheads="1" noChangeShapeType="1" noTextEdit="1"/>
              </p:cNvSpPr>
              <p:nvPr>
                <p:ph sz="half" idx="1"/>
              </p:nvPr>
            </p:nvSpPr>
            <p:spPr>
              <a:xfrm>
                <a:off x="628650" y="1825625"/>
                <a:ext cx="7886700" cy="3545714"/>
              </a:xfrm>
              <a:prstGeom prst="rect">
                <a:avLst/>
              </a:prstGeom>
              <a:blipFill>
                <a:blip r:embed="rId2"/>
                <a:stretch>
                  <a:fillRect l="-1608" t="-1071"/>
                </a:stretch>
              </a:blipFill>
            </p:spPr>
            <p:txBody>
              <a:bodyPr/>
              <a:lstStyle/>
              <a:p>
                <a:r>
                  <a:rPr lang="en-CA">
                    <a:noFill/>
                  </a:rPr>
                  <a:t> </a:t>
                </a:r>
              </a:p>
            </p:txBody>
          </p:sp>
        </mc:Fallback>
      </mc:AlternateContent>
    </p:spTree>
    <p:extLst>
      <p:ext uri="{BB962C8B-B14F-4D97-AF65-F5344CB8AC3E}">
        <p14:creationId xmlns:p14="http://schemas.microsoft.com/office/powerpoint/2010/main" val="819933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example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CB3D5C9-52DF-A64E-BA47-C20A8BB92882}"/>
                  </a:ext>
                </a:extLst>
              </p:cNvPr>
              <p:cNvSpPr>
                <a:spLocks noGrp="1"/>
              </p:cNvSpPr>
              <p:nvPr>
                <p:ph sz="half" idx="1"/>
              </p:nvPr>
            </p:nvSpPr>
            <p:spPr>
              <a:xfrm>
                <a:off x="628650" y="1825625"/>
                <a:ext cx="7886700" cy="4289892"/>
              </a:xfrm>
              <a:prstGeom prst="rect">
                <a:avLst/>
              </a:prstGeom>
            </p:spPr>
            <p:txBody>
              <a:bodyPr wrap="square">
                <a:spAutoFit/>
              </a:bodyPr>
              <a:lstStyle/>
              <a:p>
                <a:r>
                  <a:rPr lang="en-US" dirty="0"/>
                  <a:t>Gradient descent</a:t>
                </a:r>
              </a:p>
              <a:p>
                <a:pPr lvl="1"/>
                <a:r>
                  <a:rPr lang="en-US" dirty="0"/>
                  <a:t>The gradient is the steepest descent direction</a:t>
                </a:r>
              </a:p>
              <a:p>
                <a:pPr lvl="1"/>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𝑡</m:t>
                          </m:r>
                          <m:r>
                            <a:rPr lang="en-US" b="0" i="1" smtClean="0">
                              <a:latin typeface="Cambria Math" panose="02040503050406030204" pitchFamily="18" charset="0"/>
                            </a:rPr>
                            <m:t>+1 </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 </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𝑤</m:t>
                          </m:r>
                        </m:e>
                        <m:sup>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ea typeface="Cambria Math" panose="02040503050406030204" pitchFamily="18" charset="0"/>
                        </a:rPr>
                        <m:t>)</m:t>
                      </m:r>
                    </m:oMath>
                  </m:oMathPara>
                </a14:m>
                <a:endParaRPr lang="en-US" dirty="0"/>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8</m:t>
                              </m:r>
                            </m:sub>
                          </m:sSub>
                        </m:den>
                      </m:f>
                      <m:r>
                        <a:rPr lang="en-US" b="0" i="1" smtClean="0">
                          <a:latin typeface="Cambria Math" panose="02040503050406030204" pitchFamily="18" charset="0"/>
                          <a:ea typeface="Cambria Math" panose="02040503050406030204" pitchFamily="18" charset="0"/>
                        </a:rPr>
                        <m:t>]</m:t>
                      </m:r>
                    </m:oMath>
                  </m:oMathPara>
                </a14:m>
                <a:endParaRPr lang="en-US" dirty="0"/>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oMath>
                </a14:m>
                <a:r>
                  <a:rPr lang="en-US" dirty="0"/>
                  <a:t> is the cost function (</a:t>
                </a:r>
                <a:r>
                  <a:rPr lang="en-US" i="1" dirty="0"/>
                  <a:t>Error</a:t>
                </a:r>
                <a:r>
                  <a:rPr lang="en-US" dirty="0"/>
                  <a:t> function)</a:t>
                </a:r>
              </a:p>
              <a:p>
                <a:pPr marL="457200" lvl="1" indent="0">
                  <a:buNone/>
                </a:pPr>
                <a:endParaRPr lang="en-US" dirty="0"/>
              </a:p>
            </p:txBody>
          </p:sp>
        </mc:Choice>
        <mc:Fallback xmlns="">
          <p:sp>
            <p:nvSpPr>
              <p:cNvPr id="7" name="Content Placeholder 6">
                <a:extLst>
                  <a:ext uri="{FF2B5EF4-FFF2-40B4-BE49-F238E27FC236}">
                    <a16:creationId xmlns:a16="http://schemas.microsoft.com/office/drawing/2014/main" id="{6CB3D5C9-52DF-A64E-BA47-C20A8BB92882}"/>
                  </a:ext>
                </a:extLst>
              </p:cNvPr>
              <p:cNvSpPr>
                <a:spLocks noGrp="1" noRot="1" noChangeAspect="1" noMove="1" noResize="1" noEditPoints="1" noAdjustHandles="1" noChangeArrowheads="1" noChangeShapeType="1" noTextEdit="1"/>
              </p:cNvSpPr>
              <p:nvPr>
                <p:ph sz="half" idx="1"/>
              </p:nvPr>
            </p:nvSpPr>
            <p:spPr>
              <a:xfrm>
                <a:off x="628650" y="1825625"/>
                <a:ext cx="7886700" cy="4289892"/>
              </a:xfrm>
              <a:prstGeom prst="rect">
                <a:avLst/>
              </a:prstGeom>
              <a:blipFill>
                <a:blip r:embed="rId2"/>
                <a:stretch>
                  <a:fillRect l="-1447" t="-2360"/>
                </a:stretch>
              </a:blipFill>
            </p:spPr>
            <p:txBody>
              <a:bodyPr/>
              <a:lstStyle/>
              <a:p>
                <a:r>
                  <a:rPr lang="en-CA">
                    <a:noFill/>
                  </a:rPr>
                  <a:t> </a:t>
                </a:r>
              </a:p>
            </p:txBody>
          </p:sp>
        </mc:Fallback>
      </mc:AlternateContent>
      <p:pic>
        <p:nvPicPr>
          <p:cNvPr id="8" name="Picture 7">
            <a:extLst>
              <a:ext uri="{FF2B5EF4-FFF2-40B4-BE49-F238E27FC236}">
                <a16:creationId xmlns:a16="http://schemas.microsoft.com/office/drawing/2014/main" id="{EBCD3B2C-0BEF-0044-B1ED-7AD83CE5E1BB}"/>
              </a:ext>
            </a:extLst>
          </p:cNvPr>
          <p:cNvPicPr>
            <a:picLocks noChangeAspect="1"/>
          </p:cNvPicPr>
          <p:nvPr/>
        </p:nvPicPr>
        <p:blipFill>
          <a:blip r:embed="rId3"/>
          <a:stretch>
            <a:fillRect/>
          </a:stretch>
        </p:blipFill>
        <p:spPr>
          <a:xfrm>
            <a:off x="5796136" y="3284984"/>
            <a:ext cx="3175022" cy="2043331"/>
          </a:xfrm>
          <a:prstGeom prst="rect">
            <a:avLst/>
          </a:prstGeom>
        </p:spPr>
      </p:pic>
    </p:spTree>
    <p:extLst>
      <p:ext uri="{BB962C8B-B14F-4D97-AF65-F5344CB8AC3E}">
        <p14:creationId xmlns:p14="http://schemas.microsoft.com/office/powerpoint/2010/main" val="1274746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b="1" dirty="0">
                <a:hlinkClick r:id="rId2"/>
              </a:rPr>
              <a:t>ANNs in action</a:t>
            </a:r>
            <a:endParaRPr lang="en-CA" dirty="0"/>
          </a:p>
        </p:txBody>
      </p:sp>
      <p:sp>
        <p:nvSpPr>
          <p:cNvPr id="5" name="Title 4">
            <a:extLst>
              <a:ext uri="{FF2B5EF4-FFF2-40B4-BE49-F238E27FC236}">
                <a16:creationId xmlns:a16="http://schemas.microsoft.com/office/drawing/2014/main" id="{D66FFEBD-1AFD-D142-829D-9A083B1D9C4A}"/>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72A6959F-E8AA-FD46-A832-320CB78B38D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demo</a:t>
            </a:r>
          </a:p>
        </p:txBody>
      </p:sp>
      <p:pic>
        <p:nvPicPr>
          <p:cNvPr id="7" name="Content Placeholder 5">
            <a:extLst>
              <a:ext uri="{FF2B5EF4-FFF2-40B4-BE49-F238E27FC236}">
                <a16:creationId xmlns:a16="http://schemas.microsoft.com/office/drawing/2014/main" id="{65429D11-DD1B-CF4C-A90A-1BF7BB9EC4D8}"/>
              </a:ext>
            </a:extLst>
          </p:cNvPr>
          <p:cNvPicPr>
            <a:picLocks noChangeAspect="1"/>
          </p:cNvPicPr>
          <p:nvPr/>
        </p:nvPicPr>
        <p:blipFill>
          <a:blip r:embed="rId3"/>
          <a:stretch>
            <a:fillRect/>
          </a:stretch>
        </p:blipFill>
        <p:spPr>
          <a:xfrm>
            <a:off x="661834" y="2636912"/>
            <a:ext cx="7391005" cy="2527723"/>
          </a:xfrm>
          <a:prstGeom prst="rect">
            <a:avLst/>
          </a:prstGeom>
        </p:spPr>
      </p:pic>
      <p:sp>
        <p:nvSpPr>
          <p:cNvPr id="8" name="Rectangle 7">
            <a:extLst>
              <a:ext uri="{FF2B5EF4-FFF2-40B4-BE49-F238E27FC236}">
                <a16:creationId xmlns:a16="http://schemas.microsoft.com/office/drawing/2014/main" id="{B80E2A85-D3E5-BB47-B0F1-80BA4A826197}"/>
              </a:ext>
            </a:extLst>
          </p:cNvPr>
          <p:cNvSpPr/>
          <p:nvPr/>
        </p:nvSpPr>
        <p:spPr>
          <a:xfrm>
            <a:off x="1093882" y="3036678"/>
            <a:ext cx="576064" cy="223224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773C869E-87D4-A84F-B7C4-F93CB3D395C9}"/>
              </a:ext>
            </a:extLst>
          </p:cNvPr>
          <p:cNvSpPr/>
          <p:nvPr/>
        </p:nvSpPr>
        <p:spPr>
          <a:xfrm>
            <a:off x="2029986" y="3036678"/>
            <a:ext cx="720080" cy="223224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2BF4E2F-5063-6745-81B1-848B51F87062}"/>
              </a:ext>
            </a:extLst>
          </p:cNvPr>
          <p:cNvSpPr/>
          <p:nvPr/>
        </p:nvSpPr>
        <p:spPr>
          <a:xfrm>
            <a:off x="6566490" y="3036678"/>
            <a:ext cx="720080" cy="223224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54150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886700" cy="4351338"/>
          </a:xfrm>
        </p:spPr>
        <p:txBody>
          <a:bodyPr/>
          <a:lstStyle/>
          <a:p>
            <a:r>
              <a:rPr lang="en-CA" dirty="0" err="1"/>
              <a:t>Colab</a:t>
            </a:r>
            <a:r>
              <a:rPr lang="en-CA" dirty="0"/>
              <a:t> / </a:t>
            </a:r>
            <a:r>
              <a:rPr lang="en-CA" dirty="0" err="1"/>
              <a:t>Jupyter</a:t>
            </a:r>
            <a:r>
              <a:rPr lang="en-CA" dirty="0"/>
              <a:t> notebook</a:t>
            </a:r>
          </a:p>
          <a:p>
            <a:r>
              <a:rPr lang="en-CA" dirty="0"/>
              <a:t>We will check a solved ANN example</a:t>
            </a:r>
          </a:p>
          <a:p>
            <a:r>
              <a:rPr lang="en-CA" dirty="0"/>
              <a:t>Then work in groups on a ANN exercise (~15 mins)</a:t>
            </a:r>
          </a:p>
        </p:txBody>
      </p:sp>
      <p:sp>
        <p:nvSpPr>
          <p:cNvPr id="6" name="Title 5">
            <a:extLst>
              <a:ext uri="{FF2B5EF4-FFF2-40B4-BE49-F238E27FC236}">
                <a16:creationId xmlns:a16="http://schemas.microsoft.com/office/drawing/2014/main" id="{9D3AA1A6-CD34-5E4C-9F7F-7015DC79186E}"/>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6C79750D-DD3F-0C46-B17B-BB28A6482A5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ANNs coding session</a:t>
            </a:r>
          </a:p>
        </p:txBody>
      </p:sp>
    </p:spTree>
    <p:extLst>
      <p:ext uri="{BB962C8B-B14F-4D97-AF65-F5344CB8AC3E}">
        <p14:creationId xmlns:p14="http://schemas.microsoft.com/office/powerpoint/2010/main" val="11417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118974" cy="4351338"/>
          </a:xfrm>
        </p:spPr>
        <p:txBody>
          <a:bodyPr/>
          <a:lstStyle/>
          <a:p>
            <a:r>
              <a:rPr lang="en-CA" dirty="0"/>
              <a:t>Categorical variables</a:t>
            </a:r>
          </a:p>
          <a:p>
            <a:pPr lvl="1"/>
            <a:r>
              <a:rPr lang="en-CA" dirty="0"/>
              <a:t>One hot encoding</a:t>
            </a:r>
          </a:p>
          <a:p>
            <a:pPr lvl="1"/>
            <a:r>
              <a:rPr lang="en-CA" dirty="0"/>
              <a:t>Convert categorical to numerical</a:t>
            </a:r>
          </a:p>
          <a:p>
            <a:endParaRPr lang="en-CA" dirty="0"/>
          </a:p>
        </p:txBody>
      </p:sp>
      <p:pic>
        <p:nvPicPr>
          <p:cNvPr id="5" name="Picture 4">
            <a:extLst>
              <a:ext uri="{FF2B5EF4-FFF2-40B4-BE49-F238E27FC236}">
                <a16:creationId xmlns:a16="http://schemas.microsoft.com/office/drawing/2014/main" id="{07E2D265-2916-A74B-952F-D775B71711BF}"/>
              </a:ext>
            </a:extLst>
          </p:cNvPr>
          <p:cNvPicPr>
            <a:picLocks noChangeAspect="1"/>
          </p:cNvPicPr>
          <p:nvPr/>
        </p:nvPicPr>
        <p:blipFill>
          <a:blip r:embed="rId2"/>
          <a:stretch>
            <a:fillRect/>
          </a:stretch>
        </p:blipFill>
        <p:spPr>
          <a:xfrm>
            <a:off x="4620918" y="3563909"/>
            <a:ext cx="4523082" cy="1789882"/>
          </a:xfrm>
          <a:prstGeom prst="rect">
            <a:avLst/>
          </a:prstGeom>
        </p:spPr>
      </p:pic>
      <p:graphicFrame>
        <p:nvGraphicFramePr>
          <p:cNvPr id="7" name="Table 7">
            <a:extLst>
              <a:ext uri="{FF2B5EF4-FFF2-40B4-BE49-F238E27FC236}">
                <a16:creationId xmlns:a16="http://schemas.microsoft.com/office/drawing/2014/main" id="{308BA249-12AA-FE4C-8A6C-B1930568FF60}"/>
              </a:ext>
            </a:extLst>
          </p:cNvPr>
          <p:cNvGraphicFramePr>
            <a:graphicFrameLocks noGrp="1"/>
          </p:cNvGraphicFramePr>
          <p:nvPr>
            <p:extLst>
              <p:ext uri="{D42A27DB-BD31-4B8C-83A1-F6EECF244321}">
                <p14:modId xmlns:p14="http://schemas.microsoft.com/office/powerpoint/2010/main" val="1179901636"/>
              </p:ext>
            </p:extLst>
          </p:nvPr>
        </p:nvGraphicFramePr>
        <p:xfrm>
          <a:off x="323528" y="3343795"/>
          <a:ext cx="1103784" cy="2968104"/>
        </p:xfrm>
        <a:graphic>
          <a:graphicData uri="http://schemas.openxmlformats.org/drawingml/2006/table">
            <a:tbl>
              <a:tblPr firstRow="1" bandRow="1">
                <a:tableStyleId>{5C22544A-7EE6-4342-B048-85BDC9FD1C3A}</a:tableStyleId>
              </a:tblPr>
              <a:tblGrid>
                <a:gridCol w="1103784">
                  <a:extLst>
                    <a:ext uri="{9D8B030D-6E8A-4147-A177-3AD203B41FA5}">
                      <a16:colId xmlns:a16="http://schemas.microsoft.com/office/drawing/2014/main" val="2284672561"/>
                    </a:ext>
                  </a:extLst>
                </a:gridCol>
              </a:tblGrid>
              <a:tr h="371013">
                <a:tc>
                  <a:txBody>
                    <a:bodyPr/>
                    <a:lstStyle/>
                    <a:p>
                      <a:r>
                        <a:rPr lang="en-CA" dirty="0"/>
                        <a:t>Label</a:t>
                      </a:r>
                    </a:p>
                  </a:txBody>
                  <a:tcPr/>
                </a:tc>
                <a:extLst>
                  <a:ext uri="{0D108BD9-81ED-4DB2-BD59-A6C34878D82A}">
                    <a16:rowId xmlns:a16="http://schemas.microsoft.com/office/drawing/2014/main" val="2082468692"/>
                  </a:ext>
                </a:extLst>
              </a:tr>
              <a:tr h="371013">
                <a:tc>
                  <a:txBody>
                    <a:bodyPr/>
                    <a:lstStyle/>
                    <a:p>
                      <a:r>
                        <a:rPr lang="en-CA" dirty="0"/>
                        <a:t>A</a:t>
                      </a:r>
                    </a:p>
                  </a:txBody>
                  <a:tcPr/>
                </a:tc>
                <a:extLst>
                  <a:ext uri="{0D108BD9-81ED-4DB2-BD59-A6C34878D82A}">
                    <a16:rowId xmlns:a16="http://schemas.microsoft.com/office/drawing/2014/main" val="3866705628"/>
                  </a:ext>
                </a:extLst>
              </a:tr>
              <a:tr h="371013">
                <a:tc>
                  <a:txBody>
                    <a:bodyPr/>
                    <a:lstStyle/>
                    <a:p>
                      <a:r>
                        <a:rPr lang="en-CA" dirty="0"/>
                        <a:t>B</a:t>
                      </a:r>
                    </a:p>
                  </a:txBody>
                  <a:tcPr/>
                </a:tc>
                <a:extLst>
                  <a:ext uri="{0D108BD9-81ED-4DB2-BD59-A6C34878D82A}">
                    <a16:rowId xmlns:a16="http://schemas.microsoft.com/office/drawing/2014/main" val="3825894480"/>
                  </a:ext>
                </a:extLst>
              </a:tr>
              <a:tr h="371013">
                <a:tc>
                  <a:txBody>
                    <a:bodyPr/>
                    <a:lstStyle/>
                    <a:p>
                      <a:r>
                        <a:rPr lang="en-CA" dirty="0"/>
                        <a:t>C</a:t>
                      </a:r>
                    </a:p>
                  </a:txBody>
                  <a:tcPr/>
                </a:tc>
                <a:extLst>
                  <a:ext uri="{0D108BD9-81ED-4DB2-BD59-A6C34878D82A}">
                    <a16:rowId xmlns:a16="http://schemas.microsoft.com/office/drawing/2014/main" val="2256227044"/>
                  </a:ext>
                </a:extLst>
              </a:tr>
              <a:tr h="371013">
                <a:tc>
                  <a:txBody>
                    <a:bodyPr/>
                    <a:lstStyle/>
                    <a:p>
                      <a:r>
                        <a:rPr lang="en-CA" dirty="0"/>
                        <a:t>A</a:t>
                      </a:r>
                    </a:p>
                  </a:txBody>
                  <a:tcPr/>
                </a:tc>
                <a:extLst>
                  <a:ext uri="{0D108BD9-81ED-4DB2-BD59-A6C34878D82A}">
                    <a16:rowId xmlns:a16="http://schemas.microsoft.com/office/drawing/2014/main" val="3799743621"/>
                  </a:ext>
                </a:extLst>
              </a:tr>
              <a:tr h="371013">
                <a:tc>
                  <a:txBody>
                    <a:bodyPr/>
                    <a:lstStyle/>
                    <a:p>
                      <a:r>
                        <a:rPr lang="en-CA" dirty="0"/>
                        <a:t>A</a:t>
                      </a:r>
                    </a:p>
                  </a:txBody>
                  <a:tcPr/>
                </a:tc>
                <a:extLst>
                  <a:ext uri="{0D108BD9-81ED-4DB2-BD59-A6C34878D82A}">
                    <a16:rowId xmlns:a16="http://schemas.microsoft.com/office/drawing/2014/main" val="3249882510"/>
                  </a:ext>
                </a:extLst>
              </a:tr>
              <a:tr h="371013">
                <a:tc>
                  <a:txBody>
                    <a:bodyPr/>
                    <a:lstStyle/>
                    <a:p>
                      <a:r>
                        <a:rPr lang="en-CA" dirty="0"/>
                        <a:t>B</a:t>
                      </a:r>
                    </a:p>
                  </a:txBody>
                  <a:tcPr/>
                </a:tc>
                <a:extLst>
                  <a:ext uri="{0D108BD9-81ED-4DB2-BD59-A6C34878D82A}">
                    <a16:rowId xmlns:a16="http://schemas.microsoft.com/office/drawing/2014/main" val="4250344142"/>
                  </a:ext>
                </a:extLst>
              </a:tr>
              <a:tr h="371013">
                <a:tc>
                  <a:txBody>
                    <a:bodyPr/>
                    <a:lstStyle/>
                    <a:p>
                      <a:r>
                        <a:rPr lang="en-CA" dirty="0"/>
                        <a:t>C</a:t>
                      </a:r>
                    </a:p>
                  </a:txBody>
                  <a:tcPr/>
                </a:tc>
                <a:extLst>
                  <a:ext uri="{0D108BD9-81ED-4DB2-BD59-A6C34878D82A}">
                    <a16:rowId xmlns:a16="http://schemas.microsoft.com/office/drawing/2014/main" val="2669131318"/>
                  </a:ext>
                </a:extLst>
              </a:tr>
            </a:tbl>
          </a:graphicData>
        </a:graphic>
      </p:graphicFrame>
      <p:graphicFrame>
        <p:nvGraphicFramePr>
          <p:cNvPr id="8" name="Table 7">
            <a:extLst>
              <a:ext uri="{FF2B5EF4-FFF2-40B4-BE49-F238E27FC236}">
                <a16:creationId xmlns:a16="http://schemas.microsoft.com/office/drawing/2014/main" id="{426887BF-C3B7-A643-AF88-1F0F3FF11FC1}"/>
              </a:ext>
            </a:extLst>
          </p:cNvPr>
          <p:cNvGraphicFramePr>
            <a:graphicFrameLocks noGrp="1"/>
          </p:cNvGraphicFramePr>
          <p:nvPr>
            <p:extLst>
              <p:ext uri="{D42A27DB-BD31-4B8C-83A1-F6EECF244321}">
                <p14:modId xmlns:p14="http://schemas.microsoft.com/office/powerpoint/2010/main" val="2248667471"/>
              </p:ext>
            </p:extLst>
          </p:nvPr>
        </p:nvGraphicFramePr>
        <p:xfrm>
          <a:off x="2488191" y="3343795"/>
          <a:ext cx="1103784" cy="2968104"/>
        </p:xfrm>
        <a:graphic>
          <a:graphicData uri="http://schemas.openxmlformats.org/drawingml/2006/table">
            <a:tbl>
              <a:tblPr firstRow="1" bandRow="1">
                <a:tableStyleId>{5C22544A-7EE6-4342-B048-85BDC9FD1C3A}</a:tableStyleId>
              </a:tblPr>
              <a:tblGrid>
                <a:gridCol w="1103784">
                  <a:extLst>
                    <a:ext uri="{9D8B030D-6E8A-4147-A177-3AD203B41FA5}">
                      <a16:colId xmlns:a16="http://schemas.microsoft.com/office/drawing/2014/main" val="2284672561"/>
                    </a:ext>
                  </a:extLst>
                </a:gridCol>
              </a:tblGrid>
              <a:tr h="371013">
                <a:tc>
                  <a:txBody>
                    <a:bodyPr/>
                    <a:lstStyle/>
                    <a:p>
                      <a:r>
                        <a:rPr lang="en-CA" dirty="0"/>
                        <a:t>Label</a:t>
                      </a:r>
                    </a:p>
                  </a:txBody>
                  <a:tcPr/>
                </a:tc>
                <a:extLst>
                  <a:ext uri="{0D108BD9-81ED-4DB2-BD59-A6C34878D82A}">
                    <a16:rowId xmlns:a16="http://schemas.microsoft.com/office/drawing/2014/main" val="2082468692"/>
                  </a:ext>
                </a:extLst>
              </a:tr>
              <a:tr h="371013">
                <a:tc>
                  <a:txBody>
                    <a:bodyPr/>
                    <a:lstStyle/>
                    <a:p>
                      <a:r>
                        <a:rPr lang="en-CA" dirty="0"/>
                        <a:t>1</a:t>
                      </a:r>
                    </a:p>
                  </a:txBody>
                  <a:tcPr/>
                </a:tc>
                <a:extLst>
                  <a:ext uri="{0D108BD9-81ED-4DB2-BD59-A6C34878D82A}">
                    <a16:rowId xmlns:a16="http://schemas.microsoft.com/office/drawing/2014/main" val="3866705628"/>
                  </a:ext>
                </a:extLst>
              </a:tr>
              <a:tr h="371013">
                <a:tc>
                  <a:txBody>
                    <a:bodyPr/>
                    <a:lstStyle/>
                    <a:p>
                      <a:r>
                        <a:rPr lang="en-CA" dirty="0"/>
                        <a:t>2</a:t>
                      </a:r>
                    </a:p>
                  </a:txBody>
                  <a:tcPr/>
                </a:tc>
                <a:extLst>
                  <a:ext uri="{0D108BD9-81ED-4DB2-BD59-A6C34878D82A}">
                    <a16:rowId xmlns:a16="http://schemas.microsoft.com/office/drawing/2014/main" val="3825894480"/>
                  </a:ext>
                </a:extLst>
              </a:tr>
              <a:tr h="371013">
                <a:tc>
                  <a:txBody>
                    <a:bodyPr/>
                    <a:lstStyle/>
                    <a:p>
                      <a:r>
                        <a:rPr lang="en-CA" dirty="0"/>
                        <a:t>3</a:t>
                      </a:r>
                    </a:p>
                  </a:txBody>
                  <a:tcPr/>
                </a:tc>
                <a:extLst>
                  <a:ext uri="{0D108BD9-81ED-4DB2-BD59-A6C34878D82A}">
                    <a16:rowId xmlns:a16="http://schemas.microsoft.com/office/drawing/2014/main" val="2256227044"/>
                  </a:ext>
                </a:extLst>
              </a:tr>
              <a:tr h="371013">
                <a:tc>
                  <a:txBody>
                    <a:bodyPr/>
                    <a:lstStyle/>
                    <a:p>
                      <a:r>
                        <a:rPr lang="en-CA" dirty="0"/>
                        <a:t>1</a:t>
                      </a:r>
                    </a:p>
                  </a:txBody>
                  <a:tcPr/>
                </a:tc>
                <a:extLst>
                  <a:ext uri="{0D108BD9-81ED-4DB2-BD59-A6C34878D82A}">
                    <a16:rowId xmlns:a16="http://schemas.microsoft.com/office/drawing/2014/main" val="3799743621"/>
                  </a:ext>
                </a:extLst>
              </a:tr>
              <a:tr h="371013">
                <a:tc>
                  <a:txBody>
                    <a:bodyPr/>
                    <a:lstStyle/>
                    <a:p>
                      <a:r>
                        <a:rPr lang="en-CA" dirty="0"/>
                        <a:t>1</a:t>
                      </a:r>
                    </a:p>
                  </a:txBody>
                  <a:tcPr/>
                </a:tc>
                <a:extLst>
                  <a:ext uri="{0D108BD9-81ED-4DB2-BD59-A6C34878D82A}">
                    <a16:rowId xmlns:a16="http://schemas.microsoft.com/office/drawing/2014/main" val="3249882510"/>
                  </a:ext>
                </a:extLst>
              </a:tr>
              <a:tr h="371013">
                <a:tc>
                  <a:txBody>
                    <a:bodyPr/>
                    <a:lstStyle/>
                    <a:p>
                      <a:r>
                        <a:rPr lang="en-CA" dirty="0"/>
                        <a:t>2</a:t>
                      </a:r>
                    </a:p>
                  </a:txBody>
                  <a:tcPr/>
                </a:tc>
                <a:extLst>
                  <a:ext uri="{0D108BD9-81ED-4DB2-BD59-A6C34878D82A}">
                    <a16:rowId xmlns:a16="http://schemas.microsoft.com/office/drawing/2014/main" val="4250344142"/>
                  </a:ext>
                </a:extLst>
              </a:tr>
              <a:tr h="371013">
                <a:tc>
                  <a:txBody>
                    <a:bodyPr/>
                    <a:lstStyle/>
                    <a:p>
                      <a:r>
                        <a:rPr lang="en-CA" dirty="0"/>
                        <a:t>3</a:t>
                      </a:r>
                    </a:p>
                  </a:txBody>
                  <a:tcPr/>
                </a:tc>
                <a:extLst>
                  <a:ext uri="{0D108BD9-81ED-4DB2-BD59-A6C34878D82A}">
                    <a16:rowId xmlns:a16="http://schemas.microsoft.com/office/drawing/2014/main" val="2669131318"/>
                  </a:ext>
                </a:extLst>
              </a:tr>
            </a:tbl>
          </a:graphicData>
        </a:graphic>
      </p:graphicFrame>
      <p:sp>
        <p:nvSpPr>
          <p:cNvPr id="11" name="Right Arrow 10">
            <a:extLst>
              <a:ext uri="{FF2B5EF4-FFF2-40B4-BE49-F238E27FC236}">
                <a16:creationId xmlns:a16="http://schemas.microsoft.com/office/drawing/2014/main" id="{DBEAD028-4811-3B4A-B21D-BC9EDCFAC1C8}"/>
              </a:ext>
            </a:extLst>
          </p:cNvPr>
          <p:cNvSpPr/>
          <p:nvPr/>
        </p:nvSpPr>
        <p:spPr>
          <a:xfrm>
            <a:off x="1565316" y="4596475"/>
            <a:ext cx="720080" cy="46274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8">
            <a:extLst>
              <a:ext uri="{FF2B5EF4-FFF2-40B4-BE49-F238E27FC236}">
                <a16:creationId xmlns:a16="http://schemas.microsoft.com/office/drawing/2014/main" id="{8801254D-5438-2C47-B585-3C839E7D3E72}"/>
              </a:ext>
            </a:extLst>
          </p:cNvPr>
          <p:cNvSpPr>
            <a:spLocks noGrp="1"/>
          </p:cNvSpPr>
          <p:nvPr>
            <p:ph type="title"/>
          </p:nvPr>
        </p:nvSpPr>
        <p:spPr/>
        <p:txBody>
          <a:bodyPr/>
          <a:lstStyle/>
          <a:p>
            <a:endParaRPr lang="en-CA"/>
          </a:p>
        </p:txBody>
      </p:sp>
      <p:sp>
        <p:nvSpPr>
          <p:cNvPr id="12" name="Titre 1">
            <a:extLst>
              <a:ext uri="{FF2B5EF4-FFF2-40B4-BE49-F238E27FC236}">
                <a16:creationId xmlns:a16="http://schemas.microsoft.com/office/drawing/2014/main" id="{1F865346-D1E0-FA4F-AF9F-D83711B4746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Important concepts</a:t>
            </a:r>
          </a:p>
        </p:txBody>
      </p:sp>
    </p:spTree>
    <p:extLst>
      <p:ext uri="{BB962C8B-B14F-4D97-AF65-F5344CB8AC3E}">
        <p14:creationId xmlns:p14="http://schemas.microsoft.com/office/powerpoint/2010/main" val="3469870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a:xfrm>
            <a:off x="0" y="404664"/>
            <a:ext cx="9180512" cy="979999"/>
          </a:xfrm>
          <a:solidFill>
            <a:schemeClr val="accent2"/>
          </a:solidFill>
        </p:spPr>
        <p:txBody>
          <a:bodyPr>
            <a:normAutofit/>
          </a:bodyPr>
          <a:lstStyle/>
          <a:p>
            <a:r>
              <a:rPr lang="en-CA" sz="4000" b="1" dirty="0">
                <a:latin typeface="Helvetica" pitchFamily="2" charset="0"/>
              </a:rPr>
              <a:t>Terminologies</a:t>
            </a:r>
          </a:p>
        </p:txBody>
      </p:sp>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323528" y="1825624"/>
            <a:ext cx="8280920" cy="4339679"/>
          </a:xfrm>
        </p:spPr>
        <p:txBody>
          <a:bodyPr>
            <a:normAutofit/>
          </a:bodyPr>
          <a:lstStyle/>
          <a:p>
            <a:pPr>
              <a:lnSpc>
                <a:spcPct val="100000"/>
              </a:lnSpc>
            </a:pPr>
            <a:r>
              <a:rPr lang="en-US" sz="1600" b="1" dirty="0">
                <a:latin typeface="Helvetica" pitchFamily="2" charset="0"/>
                <a:cs typeface="Calibri"/>
              </a:rPr>
              <a:t>Artificial Intelligence (AI)</a:t>
            </a:r>
          </a:p>
          <a:p>
            <a:pPr lvl="1">
              <a:lnSpc>
                <a:spcPct val="100000"/>
              </a:lnSpc>
            </a:pPr>
            <a:r>
              <a:rPr lang="en-US" sz="1400" dirty="0">
                <a:latin typeface="Helvetica" pitchFamily="2" charset="0"/>
                <a:cs typeface="Calibri"/>
              </a:rPr>
              <a:t>Broader science (domain) of incorporating human intelligence to machines</a:t>
            </a:r>
          </a:p>
          <a:p>
            <a:pPr>
              <a:lnSpc>
                <a:spcPct val="100000"/>
              </a:lnSpc>
            </a:pPr>
            <a:r>
              <a:rPr lang="en-US" sz="1600" b="1" dirty="0">
                <a:latin typeface="Helvetica" pitchFamily="2" charset="0"/>
                <a:cs typeface="Calibri"/>
              </a:rPr>
              <a:t>Machine Learning (ML)</a:t>
            </a:r>
          </a:p>
          <a:p>
            <a:pPr lvl="1">
              <a:lnSpc>
                <a:spcPct val="100000"/>
              </a:lnSpc>
            </a:pPr>
            <a:r>
              <a:rPr lang="en-US" sz="1400" dirty="0">
                <a:latin typeface="Helvetica" pitchFamily="2" charset="0"/>
                <a:cs typeface="Calibri"/>
              </a:rPr>
              <a:t>Subset of AI, provides computer ability to learn and improve from experience</a:t>
            </a:r>
          </a:p>
          <a:p>
            <a:pPr lvl="1">
              <a:lnSpc>
                <a:spcPct val="100000"/>
              </a:lnSpc>
            </a:pPr>
            <a:r>
              <a:rPr lang="en-US" sz="1400" dirty="0">
                <a:latin typeface="Helvetica" pitchFamily="2" charset="0"/>
                <a:cs typeface="Calibri"/>
              </a:rPr>
              <a:t>Many algorithms: Artificial Neural Networks (ANNs), Support Vector Machines (SVM), Decision Trees (DTs) , … </a:t>
            </a:r>
          </a:p>
          <a:p>
            <a:pPr>
              <a:lnSpc>
                <a:spcPct val="100000"/>
              </a:lnSpc>
            </a:pPr>
            <a:r>
              <a:rPr lang="en-US" sz="1600" b="1" dirty="0">
                <a:latin typeface="Helvetica" pitchFamily="2" charset="0"/>
                <a:cs typeface="Calibri"/>
              </a:rPr>
              <a:t>Deep Learning (DL)</a:t>
            </a:r>
          </a:p>
          <a:p>
            <a:pPr lvl="1">
              <a:lnSpc>
                <a:spcPct val="100000"/>
              </a:lnSpc>
            </a:pPr>
            <a:r>
              <a:rPr lang="en-US" sz="1400" dirty="0">
                <a:latin typeface="Helvetica" pitchFamily="2" charset="0"/>
                <a:cs typeface="Calibri"/>
              </a:rPr>
              <a:t>Evolution of ML</a:t>
            </a:r>
          </a:p>
          <a:p>
            <a:pPr lvl="1">
              <a:lnSpc>
                <a:spcPct val="100000"/>
              </a:lnSpc>
            </a:pPr>
            <a:r>
              <a:rPr lang="en-US" sz="1400" dirty="0">
                <a:latin typeface="Helvetica" pitchFamily="2" charset="0"/>
                <a:cs typeface="Calibri"/>
              </a:rPr>
              <a:t>Advanced models of ANN</a:t>
            </a:r>
          </a:p>
          <a:p>
            <a:pPr lvl="1">
              <a:lnSpc>
                <a:spcPct val="100000"/>
              </a:lnSpc>
            </a:pPr>
            <a:r>
              <a:rPr lang="en-US" sz="1400" dirty="0">
                <a:latin typeface="Helvetica" pitchFamily="2" charset="0"/>
                <a:cs typeface="Calibri"/>
              </a:rPr>
              <a:t>Extracting and finding features</a:t>
            </a:r>
          </a:p>
          <a:p>
            <a:pPr>
              <a:lnSpc>
                <a:spcPct val="100000"/>
              </a:lnSpc>
            </a:pPr>
            <a:r>
              <a:rPr lang="en-US" sz="1600" b="1" dirty="0">
                <a:latin typeface="Helvetica" pitchFamily="2" charset="0"/>
                <a:cs typeface="Calibri"/>
              </a:rPr>
              <a:t>Data Science</a:t>
            </a:r>
          </a:p>
          <a:p>
            <a:pPr lvl="1">
              <a:lnSpc>
                <a:spcPct val="100000"/>
              </a:lnSpc>
            </a:pPr>
            <a:r>
              <a:rPr lang="en-US" sz="1400" dirty="0">
                <a:latin typeface="Helvetica" pitchFamily="2" charset="0"/>
                <a:cs typeface="Calibri"/>
              </a:rPr>
              <a:t>Umbrella term for the above</a:t>
            </a:r>
          </a:p>
          <a:p>
            <a:pPr lvl="1">
              <a:lnSpc>
                <a:spcPct val="100000"/>
              </a:lnSpc>
            </a:pPr>
            <a:r>
              <a:rPr lang="en-US" sz="1400" dirty="0">
                <a:latin typeface="Helvetica" pitchFamily="2" charset="0"/>
                <a:cs typeface="Calibri"/>
              </a:rPr>
              <a:t>Widely used in industry</a:t>
            </a:r>
          </a:p>
          <a:p>
            <a:pPr lvl="1">
              <a:lnSpc>
                <a:spcPct val="100000"/>
              </a:lnSpc>
            </a:pPr>
            <a:r>
              <a:rPr lang="en-US" sz="1400" dirty="0">
                <a:latin typeface="Helvetica" pitchFamily="2" charset="0"/>
                <a:cs typeface="Calibri"/>
              </a:rPr>
              <a:t>Includes data mining</a:t>
            </a:r>
          </a:p>
          <a:p>
            <a:pPr marL="0" indent="0">
              <a:lnSpc>
                <a:spcPct val="100000"/>
              </a:lnSpc>
              <a:buNone/>
            </a:pPr>
            <a:endParaRPr lang="en-US" sz="1400" dirty="0">
              <a:latin typeface="Helvetica" pitchFamily="2" charset="0"/>
              <a:cs typeface="Calibri"/>
            </a:endParaRPr>
          </a:p>
        </p:txBody>
      </p:sp>
      <p:pic>
        <p:nvPicPr>
          <p:cNvPr id="4" name="Picture 4" descr="Graphical user interface&#10;&#10;Description automatically generated">
            <a:extLst>
              <a:ext uri="{FF2B5EF4-FFF2-40B4-BE49-F238E27FC236}">
                <a16:creationId xmlns:a16="http://schemas.microsoft.com/office/drawing/2014/main" id="{A2403961-77A1-3F46-BEE8-B4886730D4BC}"/>
              </a:ext>
            </a:extLst>
          </p:cNvPr>
          <p:cNvPicPr>
            <a:picLocks noChangeAspect="1"/>
          </p:cNvPicPr>
          <p:nvPr/>
        </p:nvPicPr>
        <p:blipFill rotWithShape="1">
          <a:blip r:embed="rId2"/>
          <a:srcRect l="3718" t="7292" r="3984" b="15208"/>
          <a:stretch/>
        </p:blipFill>
        <p:spPr>
          <a:xfrm>
            <a:off x="4463988" y="3643690"/>
            <a:ext cx="4570473" cy="2448271"/>
          </a:xfrm>
          <a:prstGeom prst="rect">
            <a:avLst/>
          </a:prstGeom>
        </p:spPr>
      </p:pic>
      <p:sp>
        <p:nvSpPr>
          <p:cNvPr id="5" name="Espace réservé du contenu 2">
            <a:extLst>
              <a:ext uri="{FF2B5EF4-FFF2-40B4-BE49-F238E27FC236}">
                <a16:creationId xmlns:a16="http://schemas.microsoft.com/office/drawing/2014/main" id="{A3115C2C-E99E-484B-8576-07ADAD22D341}"/>
              </a:ext>
            </a:extLst>
          </p:cNvPr>
          <p:cNvSpPr txBox="1">
            <a:spLocks/>
          </p:cNvSpPr>
          <p:nvPr/>
        </p:nvSpPr>
        <p:spPr>
          <a:xfrm>
            <a:off x="4427984" y="1825625"/>
            <a:ext cx="4519414" cy="1818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000" dirty="0">
              <a:latin typeface="Helvetica" pitchFamily="2" charset="0"/>
              <a:cs typeface="Calibri"/>
            </a:endParaRPr>
          </a:p>
        </p:txBody>
      </p:sp>
      <p:sp>
        <p:nvSpPr>
          <p:cNvPr id="6" name="Rectangle 5">
            <a:extLst>
              <a:ext uri="{FF2B5EF4-FFF2-40B4-BE49-F238E27FC236}">
                <a16:creationId xmlns:a16="http://schemas.microsoft.com/office/drawing/2014/main" id="{9B054DC0-EAE9-1442-A955-DB464A561903}"/>
              </a:ext>
            </a:extLst>
          </p:cNvPr>
          <p:cNvSpPr/>
          <p:nvPr/>
        </p:nvSpPr>
        <p:spPr>
          <a:xfrm>
            <a:off x="4463988" y="6091961"/>
            <a:ext cx="4824536" cy="400110"/>
          </a:xfrm>
          <a:prstGeom prst="rect">
            <a:avLst/>
          </a:prstGeom>
        </p:spPr>
        <p:txBody>
          <a:bodyPr wrap="square">
            <a:spAutoFit/>
          </a:bodyPr>
          <a:lstStyle/>
          <a:p>
            <a:r>
              <a:rPr lang="en-CA" sz="1000" dirty="0"/>
              <a:t>https://</a:t>
            </a:r>
            <a:r>
              <a:rPr lang="en-CA" sz="1000" dirty="0" err="1"/>
              <a:t>blogs.nvidia.com</a:t>
            </a:r>
            <a:r>
              <a:rPr lang="en-CA" sz="1000" dirty="0"/>
              <a:t>/blog/2016/07/29/whats-difference-artificial-intelligence-machine-learning-deep-learning-ai/</a:t>
            </a:r>
          </a:p>
        </p:txBody>
      </p:sp>
    </p:spTree>
    <p:extLst>
      <p:ext uri="{BB962C8B-B14F-4D97-AF65-F5344CB8AC3E}">
        <p14:creationId xmlns:p14="http://schemas.microsoft.com/office/powerpoint/2010/main" val="31753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03156-69C0-9F40-B002-47F4E2E31F3B}"/>
              </a:ext>
            </a:extLst>
          </p:cNvPr>
          <p:cNvSpPr>
            <a:spLocks noGrp="1"/>
          </p:cNvSpPr>
          <p:nvPr>
            <p:ph sz="half" idx="1"/>
          </p:nvPr>
        </p:nvSpPr>
        <p:spPr/>
        <p:txBody>
          <a:bodyPr/>
          <a:lstStyle/>
          <a:p>
            <a:endParaRPr lang="en-CA" dirty="0"/>
          </a:p>
          <a:p>
            <a:endParaRPr lang="en-CA" dirty="0"/>
          </a:p>
        </p:txBody>
      </p:sp>
      <p:sp>
        <p:nvSpPr>
          <p:cNvPr id="4" name="Content Placeholder 3">
            <a:extLst>
              <a:ext uri="{FF2B5EF4-FFF2-40B4-BE49-F238E27FC236}">
                <a16:creationId xmlns:a16="http://schemas.microsoft.com/office/drawing/2014/main" id="{915F73C0-7A4F-F14C-97B9-8BB70CEE08C3}"/>
              </a:ext>
            </a:extLst>
          </p:cNvPr>
          <p:cNvSpPr>
            <a:spLocks noGrp="1"/>
          </p:cNvSpPr>
          <p:nvPr>
            <p:ph sz="half" idx="2"/>
          </p:nvPr>
        </p:nvSpPr>
        <p:spPr>
          <a:xfrm>
            <a:off x="693386" y="1825625"/>
            <a:ext cx="7118974" cy="4351338"/>
          </a:xfrm>
        </p:spPr>
        <p:txBody>
          <a:bodyPr/>
          <a:lstStyle/>
          <a:p>
            <a:r>
              <a:rPr lang="en-CA" dirty="0"/>
              <a:t>You need to clean the data</a:t>
            </a:r>
          </a:p>
          <a:p>
            <a:pPr lvl="1"/>
            <a:r>
              <a:rPr lang="en-CA" dirty="0"/>
              <a:t>Remove </a:t>
            </a:r>
            <a:r>
              <a:rPr lang="en-CA" dirty="0" err="1"/>
              <a:t>NaN</a:t>
            </a:r>
            <a:r>
              <a:rPr lang="en-CA" dirty="0"/>
              <a:t> and null values</a:t>
            </a:r>
          </a:p>
          <a:p>
            <a:pPr lvl="1"/>
            <a:r>
              <a:rPr lang="en-CA" dirty="0"/>
              <a:t>Pandas: </a:t>
            </a:r>
            <a:r>
              <a:rPr lang="en-CA" dirty="0" err="1"/>
              <a:t>pd.dropna</a:t>
            </a:r>
            <a:r>
              <a:rPr lang="en-CA" dirty="0"/>
              <a:t>()</a:t>
            </a:r>
          </a:p>
          <a:p>
            <a:endParaRPr lang="en-CA" dirty="0"/>
          </a:p>
        </p:txBody>
      </p:sp>
      <p:pic>
        <p:nvPicPr>
          <p:cNvPr id="6" name="Picture 5">
            <a:extLst>
              <a:ext uri="{FF2B5EF4-FFF2-40B4-BE49-F238E27FC236}">
                <a16:creationId xmlns:a16="http://schemas.microsoft.com/office/drawing/2014/main" id="{A905342A-8123-1840-9647-47575CFFD24F}"/>
              </a:ext>
            </a:extLst>
          </p:cNvPr>
          <p:cNvPicPr>
            <a:picLocks noChangeAspect="1"/>
          </p:cNvPicPr>
          <p:nvPr/>
        </p:nvPicPr>
        <p:blipFill>
          <a:blip r:embed="rId2"/>
          <a:stretch>
            <a:fillRect/>
          </a:stretch>
        </p:blipFill>
        <p:spPr>
          <a:xfrm>
            <a:off x="1547664" y="3140968"/>
            <a:ext cx="5565559" cy="3226900"/>
          </a:xfrm>
          <a:prstGeom prst="rect">
            <a:avLst/>
          </a:prstGeom>
        </p:spPr>
      </p:pic>
      <p:sp>
        <p:nvSpPr>
          <p:cNvPr id="7" name="Oval 6">
            <a:extLst>
              <a:ext uri="{FF2B5EF4-FFF2-40B4-BE49-F238E27FC236}">
                <a16:creationId xmlns:a16="http://schemas.microsoft.com/office/drawing/2014/main" id="{A02C4413-8629-984C-9DF7-09576428DDE9}"/>
              </a:ext>
            </a:extLst>
          </p:cNvPr>
          <p:cNvSpPr/>
          <p:nvPr/>
        </p:nvSpPr>
        <p:spPr>
          <a:xfrm>
            <a:off x="4629152" y="4036261"/>
            <a:ext cx="432048" cy="2197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0A009025-B4BB-8C43-B559-CB08898164E5}"/>
              </a:ext>
            </a:extLst>
          </p:cNvPr>
          <p:cNvSpPr/>
          <p:nvPr/>
        </p:nvSpPr>
        <p:spPr>
          <a:xfrm>
            <a:off x="6372200" y="3891397"/>
            <a:ext cx="432048" cy="2197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8">
            <a:extLst>
              <a:ext uri="{FF2B5EF4-FFF2-40B4-BE49-F238E27FC236}">
                <a16:creationId xmlns:a16="http://schemas.microsoft.com/office/drawing/2014/main" id="{6C390F89-1267-F645-9F1F-8AFCC8F9B20C}"/>
              </a:ext>
            </a:extLst>
          </p:cNvPr>
          <p:cNvSpPr>
            <a:spLocks noGrp="1"/>
          </p:cNvSpPr>
          <p:nvPr>
            <p:ph type="title"/>
          </p:nvPr>
        </p:nvSpPr>
        <p:spPr/>
        <p:txBody>
          <a:bodyPr/>
          <a:lstStyle/>
          <a:p>
            <a:endParaRPr lang="en-CA"/>
          </a:p>
        </p:txBody>
      </p:sp>
      <p:sp>
        <p:nvSpPr>
          <p:cNvPr id="10" name="Titre 1">
            <a:extLst>
              <a:ext uri="{FF2B5EF4-FFF2-40B4-BE49-F238E27FC236}">
                <a16:creationId xmlns:a16="http://schemas.microsoft.com/office/drawing/2014/main" id="{838CA9E9-0B4A-A641-B15E-56A8A6E72163}"/>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Important concepts</a:t>
            </a:r>
          </a:p>
        </p:txBody>
      </p:sp>
    </p:spTree>
    <p:extLst>
      <p:ext uri="{BB962C8B-B14F-4D97-AF65-F5344CB8AC3E}">
        <p14:creationId xmlns:p14="http://schemas.microsoft.com/office/powerpoint/2010/main" val="15503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Accuracy is only one metric</a:t>
                </a:r>
              </a:p>
              <a:p>
                <a:pPr lvl="1"/>
                <a:r>
                  <a:rPr lang="en-CA" dirty="0"/>
                  <a:t>Definition: proportion of correct cases to all cases</a:t>
                </a:r>
              </a:p>
              <a:p>
                <a:pPr marL="457200" lvl="1" indent="0">
                  <a:buNone/>
                </a:pPr>
                <a:endParaRPr lang="en-CA" dirty="0"/>
              </a:p>
              <a:p>
                <a:pPr marL="4572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𝐴𝑐𝑐𝑢𝑟𝑎𝑐𝑦</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𝑇𝑟𝑢𝑒</m:t>
                          </m:r>
                          <m:r>
                            <a:rPr lang="en-US" sz="1400" b="0" i="1" smtClean="0">
                              <a:latin typeface="Cambria Math" panose="02040503050406030204" pitchFamily="18" charset="0"/>
                            </a:rPr>
                            <m:t> </m:t>
                          </m:r>
                          <m:r>
                            <a:rPr lang="en-US" sz="1400" b="0" i="1" smtClean="0">
                              <a:latin typeface="Cambria Math" panose="02040503050406030204" pitchFamily="18" charset="0"/>
                            </a:rPr>
                            <m:t>𝑃𝑜𝑠𝑖𝑡𝑖𝑣𝑒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𝑇𝑟𝑢𝑒</m:t>
                          </m:r>
                          <m:r>
                            <a:rPr lang="en-US" sz="1400" b="0" i="1" smtClean="0">
                              <a:latin typeface="Cambria Math" panose="02040503050406030204" pitchFamily="18" charset="0"/>
                            </a:rPr>
                            <m:t> </m:t>
                          </m:r>
                          <m:r>
                            <a:rPr lang="en-US" sz="1400" b="0" i="1" smtClean="0">
                              <a:latin typeface="Cambria Math" panose="02040503050406030204" pitchFamily="18" charset="0"/>
                            </a:rPr>
                            <m:t>𝑁𝑒𝑔𝑎𝑡𝑖𝑣𝑒</m:t>
                          </m:r>
                        </m:num>
                        <m:den>
                          <m:r>
                            <a:rPr lang="en-US" sz="1400" b="0" i="1" smtClean="0">
                              <a:latin typeface="Cambria Math" panose="02040503050406030204" pitchFamily="18" charset="0"/>
                            </a:rPr>
                            <m:t>𝑇𝑢𝑒</m:t>
                          </m:r>
                          <m:r>
                            <a:rPr lang="en-US" sz="1400" b="0" i="1" smtClean="0">
                              <a:latin typeface="Cambria Math" panose="02040503050406030204" pitchFamily="18" charset="0"/>
                            </a:rPr>
                            <m:t> </m:t>
                          </m:r>
                          <m:r>
                            <a:rPr lang="en-US" sz="1400" b="0" i="1" smtClean="0">
                              <a:latin typeface="Cambria Math" panose="02040503050406030204" pitchFamily="18" charset="0"/>
                            </a:rPr>
                            <m:t>𝑃𝑜𝑠𝑖𝑡𝑖𝑣𝑒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𝑇𝑟𝑢𝑒</m:t>
                          </m:r>
                          <m:r>
                            <a:rPr lang="en-US" sz="1400" b="0" i="1" smtClean="0">
                              <a:latin typeface="Cambria Math" panose="02040503050406030204" pitchFamily="18" charset="0"/>
                            </a:rPr>
                            <m:t> </m:t>
                          </m:r>
                          <m:r>
                            <a:rPr lang="en-US" sz="1400" b="0" i="1" smtClean="0">
                              <a:latin typeface="Cambria Math" panose="02040503050406030204" pitchFamily="18" charset="0"/>
                            </a:rPr>
                            <m:t>𝑁𝑒𝑔𝑎𝑡𝑖𝑣𝑒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𝐹𝑎𝑙𝑠𝑒</m:t>
                          </m:r>
                          <m:r>
                            <a:rPr lang="en-US" sz="1400" b="0" i="1" smtClean="0">
                              <a:latin typeface="Cambria Math" panose="02040503050406030204" pitchFamily="18" charset="0"/>
                            </a:rPr>
                            <m:t> </m:t>
                          </m:r>
                          <m:r>
                            <a:rPr lang="en-US" sz="1400" b="0" i="1" smtClean="0">
                              <a:latin typeface="Cambria Math" panose="02040503050406030204" pitchFamily="18" charset="0"/>
                            </a:rPr>
                            <m:t>𝑃𝑜𝑠𝑖𝑡𝑖𝑣𝑒</m:t>
                          </m:r>
                          <m:r>
                            <a:rPr lang="en-US" sz="1400" b="0" i="1" smtClean="0">
                              <a:latin typeface="Cambria Math" panose="02040503050406030204" pitchFamily="18" charset="0"/>
                            </a:rPr>
                            <m:t>+</m:t>
                          </m:r>
                          <m:r>
                            <a:rPr lang="en-US" sz="1400" b="0" i="1" smtClean="0">
                              <a:latin typeface="Cambria Math" panose="02040503050406030204" pitchFamily="18" charset="0"/>
                            </a:rPr>
                            <m:t>𝐹𝑎𝑙𝑠𝑒</m:t>
                          </m:r>
                          <m:r>
                            <a:rPr lang="en-US" sz="1400" b="0" i="1" smtClean="0">
                              <a:latin typeface="Cambria Math" panose="02040503050406030204" pitchFamily="18" charset="0"/>
                            </a:rPr>
                            <m:t> </m:t>
                          </m:r>
                          <m:r>
                            <a:rPr lang="en-US" sz="1400" b="0" i="1" smtClean="0">
                              <a:latin typeface="Cambria Math" panose="02040503050406030204" pitchFamily="18" charset="0"/>
                            </a:rPr>
                            <m:t>𝑁𝑒𝑔𝑎𝑡𝑖𝑣𝑒</m:t>
                          </m:r>
                        </m:den>
                      </m:f>
                    </m:oMath>
                  </m:oMathPara>
                </a14:m>
                <a:endParaRPr lang="en-CA" dirty="0"/>
              </a:p>
              <a:p>
                <a:endParaRPr lang="en-CA" dirty="0"/>
              </a:p>
              <a:p>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7886700" cy="4351338"/>
              </a:xfrm>
              <a:blipFill>
                <a:blip r:embed="rId2"/>
                <a:stretch>
                  <a:fillRect l="-1447" t="-2326"/>
                </a:stretch>
              </a:blipFill>
            </p:spPr>
            <p:txBody>
              <a:bodyPr/>
              <a:lstStyle/>
              <a:p>
                <a:r>
                  <a:rPr lang="en-CA">
                    <a:noFill/>
                  </a:rPr>
                  <a:t> </a:t>
                </a:r>
              </a:p>
            </p:txBody>
          </p:sp>
        </mc:Fallback>
      </mc:AlternateContent>
      <p:graphicFrame>
        <p:nvGraphicFramePr>
          <p:cNvPr id="4" name="Table 4">
            <a:extLst>
              <a:ext uri="{FF2B5EF4-FFF2-40B4-BE49-F238E27FC236}">
                <a16:creationId xmlns:a16="http://schemas.microsoft.com/office/drawing/2014/main" id="{E04A8A2E-8B05-1447-BC51-8E7369159A0F}"/>
              </a:ext>
            </a:extLst>
          </p:cNvPr>
          <p:cNvGraphicFramePr>
            <a:graphicFrameLocks noGrp="1"/>
          </p:cNvGraphicFramePr>
          <p:nvPr>
            <p:extLst>
              <p:ext uri="{D42A27DB-BD31-4B8C-83A1-F6EECF244321}">
                <p14:modId xmlns:p14="http://schemas.microsoft.com/office/powerpoint/2010/main" val="468431521"/>
              </p:ext>
            </p:extLst>
          </p:nvPr>
        </p:nvGraphicFramePr>
        <p:xfrm>
          <a:off x="3779912" y="4001294"/>
          <a:ext cx="4248473" cy="2027883"/>
        </p:xfrm>
        <a:graphic>
          <a:graphicData uri="http://schemas.openxmlformats.org/drawingml/2006/table">
            <a:tbl>
              <a:tblPr firstRow="1" bandRow="1">
                <a:tableStyleId>{5C22544A-7EE6-4342-B048-85BDC9FD1C3A}</a:tableStyleId>
              </a:tblPr>
              <a:tblGrid>
                <a:gridCol w="1124783">
                  <a:extLst>
                    <a:ext uri="{9D8B030D-6E8A-4147-A177-3AD203B41FA5}">
                      <a16:colId xmlns:a16="http://schemas.microsoft.com/office/drawing/2014/main" val="2019097122"/>
                    </a:ext>
                  </a:extLst>
                </a:gridCol>
                <a:gridCol w="1574696">
                  <a:extLst>
                    <a:ext uri="{9D8B030D-6E8A-4147-A177-3AD203B41FA5}">
                      <a16:colId xmlns:a16="http://schemas.microsoft.com/office/drawing/2014/main" val="766092870"/>
                    </a:ext>
                  </a:extLst>
                </a:gridCol>
                <a:gridCol w="1548994">
                  <a:extLst>
                    <a:ext uri="{9D8B030D-6E8A-4147-A177-3AD203B41FA5}">
                      <a16:colId xmlns:a16="http://schemas.microsoft.com/office/drawing/2014/main" val="512457545"/>
                    </a:ext>
                  </a:extLst>
                </a:gridCol>
              </a:tblGrid>
              <a:tr h="675961">
                <a:tc>
                  <a:txBody>
                    <a:bodyPr/>
                    <a:lstStyle/>
                    <a:p>
                      <a:endParaRPr lang="en-CA" dirty="0"/>
                    </a:p>
                  </a:txBody>
                  <a:tcPr/>
                </a:tc>
                <a:tc>
                  <a:txBody>
                    <a:bodyPr/>
                    <a:lstStyle/>
                    <a:p>
                      <a:r>
                        <a:rPr lang="en-CA" dirty="0"/>
                        <a:t>Positive</a:t>
                      </a:r>
                    </a:p>
                  </a:txBody>
                  <a:tcPr/>
                </a:tc>
                <a:tc>
                  <a:txBody>
                    <a:bodyPr/>
                    <a:lstStyle/>
                    <a:p>
                      <a:r>
                        <a:rPr lang="en-CA" dirty="0"/>
                        <a:t>Negative</a:t>
                      </a:r>
                    </a:p>
                  </a:txBody>
                  <a:tcPr/>
                </a:tc>
                <a:extLst>
                  <a:ext uri="{0D108BD9-81ED-4DB2-BD59-A6C34878D82A}">
                    <a16:rowId xmlns:a16="http://schemas.microsoft.com/office/drawing/2014/main" val="3296355738"/>
                  </a:ext>
                </a:extLst>
              </a:tr>
              <a:tr h="675961">
                <a:tc>
                  <a:txBody>
                    <a:bodyPr/>
                    <a:lstStyle/>
                    <a:p>
                      <a:r>
                        <a:rPr lang="en-CA" b="1" dirty="0"/>
                        <a:t>Positive</a:t>
                      </a:r>
                    </a:p>
                  </a:txBody>
                  <a:tcPr/>
                </a:tc>
                <a:tc>
                  <a:txBody>
                    <a:bodyPr/>
                    <a:lstStyle/>
                    <a:p>
                      <a:r>
                        <a:rPr lang="en-CA" dirty="0"/>
                        <a:t>True positive</a:t>
                      </a:r>
                    </a:p>
                  </a:txBody>
                  <a:tcPr/>
                </a:tc>
                <a:tc>
                  <a:txBody>
                    <a:bodyPr/>
                    <a:lstStyle/>
                    <a:p>
                      <a:r>
                        <a:rPr lang="en-CA" dirty="0"/>
                        <a:t>False Positive</a:t>
                      </a:r>
                    </a:p>
                  </a:txBody>
                  <a:tcPr/>
                </a:tc>
                <a:extLst>
                  <a:ext uri="{0D108BD9-81ED-4DB2-BD59-A6C34878D82A}">
                    <a16:rowId xmlns:a16="http://schemas.microsoft.com/office/drawing/2014/main" val="314388828"/>
                  </a:ext>
                </a:extLst>
              </a:tr>
              <a:tr h="675961">
                <a:tc>
                  <a:txBody>
                    <a:bodyPr/>
                    <a:lstStyle/>
                    <a:p>
                      <a:r>
                        <a:rPr lang="en-CA" b="1" dirty="0"/>
                        <a:t>Negative</a:t>
                      </a:r>
                    </a:p>
                  </a:txBody>
                  <a:tcPr/>
                </a:tc>
                <a:tc>
                  <a:txBody>
                    <a:bodyPr/>
                    <a:lstStyle/>
                    <a:p>
                      <a:r>
                        <a:rPr lang="en-CA" dirty="0"/>
                        <a:t>False Negative</a:t>
                      </a:r>
                    </a:p>
                  </a:txBody>
                  <a:tcPr/>
                </a:tc>
                <a:tc>
                  <a:txBody>
                    <a:bodyPr/>
                    <a:lstStyle/>
                    <a:p>
                      <a:r>
                        <a:rPr lang="en-CA" dirty="0"/>
                        <a:t>True Negative</a:t>
                      </a:r>
                    </a:p>
                  </a:txBody>
                  <a:tcPr/>
                </a:tc>
                <a:extLst>
                  <a:ext uri="{0D108BD9-81ED-4DB2-BD59-A6C34878D82A}">
                    <a16:rowId xmlns:a16="http://schemas.microsoft.com/office/drawing/2014/main" val="3471287555"/>
                  </a:ext>
                </a:extLst>
              </a:tr>
            </a:tbl>
          </a:graphicData>
        </a:graphic>
      </p:graphicFrame>
      <p:sp>
        <p:nvSpPr>
          <p:cNvPr id="5" name="Rectangle 4">
            <a:extLst>
              <a:ext uri="{FF2B5EF4-FFF2-40B4-BE49-F238E27FC236}">
                <a16:creationId xmlns:a16="http://schemas.microsoft.com/office/drawing/2014/main" id="{FE84328E-7957-2D4E-AC42-828A0CAAE643}"/>
              </a:ext>
            </a:extLst>
          </p:cNvPr>
          <p:cNvSpPr/>
          <p:nvPr/>
        </p:nvSpPr>
        <p:spPr>
          <a:xfrm>
            <a:off x="5724128" y="3564494"/>
            <a:ext cx="793807" cy="369332"/>
          </a:xfrm>
          <a:prstGeom prst="rect">
            <a:avLst/>
          </a:prstGeom>
        </p:spPr>
        <p:txBody>
          <a:bodyPr wrap="none">
            <a:spAutoFit/>
          </a:bodyPr>
          <a:lstStyle/>
          <a:p>
            <a:r>
              <a:rPr lang="en-CA" b="1" dirty="0"/>
              <a:t>Actual</a:t>
            </a:r>
            <a:endParaRPr lang="en-CA" dirty="0"/>
          </a:p>
        </p:txBody>
      </p:sp>
      <p:sp>
        <p:nvSpPr>
          <p:cNvPr id="6" name="Rectangle 5">
            <a:extLst>
              <a:ext uri="{FF2B5EF4-FFF2-40B4-BE49-F238E27FC236}">
                <a16:creationId xmlns:a16="http://schemas.microsoft.com/office/drawing/2014/main" id="{F7EC4266-C18E-FE47-9413-CD50E9F0DD33}"/>
              </a:ext>
            </a:extLst>
          </p:cNvPr>
          <p:cNvSpPr/>
          <p:nvPr/>
        </p:nvSpPr>
        <p:spPr>
          <a:xfrm>
            <a:off x="2627784" y="4869160"/>
            <a:ext cx="1094595" cy="369332"/>
          </a:xfrm>
          <a:prstGeom prst="rect">
            <a:avLst/>
          </a:prstGeom>
        </p:spPr>
        <p:txBody>
          <a:bodyPr wrap="none">
            <a:spAutoFit/>
          </a:bodyPr>
          <a:lstStyle/>
          <a:p>
            <a:r>
              <a:rPr lang="en-CA" b="1" dirty="0"/>
              <a:t>Predicted</a:t>
            </a:r>
            <a:endParaRPr lang="en-CA" dirty="0"/>
          </a:p>
        </p:txBody>
      </p:sp>
      <p:sp>
        <p:nvSpPr>
          <p:cNvPr id="8" name="Title 7">
            <a:extLst>
              <a:ext uri="{FF2B5EF4-FFF2-40B4-BE49-F238E27FC236}">
                <a16:creationId xmlns:a16="http://schemas.microsoft.com/office/drawing/2014/main" id="{DBF9FB5D-EA3B-8245-9F97-46F8555A641F}"/>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1DCC4496-C325-654D-A2AD-B4BBD868FBC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246352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8263830" cy="4351338"/>
              </a:xfrm>
            </p:spPr>
            <p:txBody>
              <a:bodyPr>
                <a:normAutofit fontScale="92500" lnSpcReduction="20000"/>
              </a:bodyPr>
              <a:lstStyle/>
              <a:p>
                <a:r>
                  <a:rPr lang="en-CA" sz="2000" dirty="0"/>
                  <a:t>Cancer detection test with </a:t>
                </a:r>
                <a:r>
                  <a:rPr lang="en-CA" sz="2000" i="1" dirty="0">
                    <a:solidFill>
                      <a:srgbClr val="C00000"/>
                    </a:solidFill>
                  </a:rPr>
                  <a:t>99.7% accuracy </a:t>
                </a:r>
                <a:r>
                  <a:rPr lang="en-CA" sz="2000" dirty="0"/>
                  <a:t>(impressive?)</a:t>
                </a:r>
              </a:p>
              <a:p>
                <a:r>
                  <a:rPr lang="en-CA" sz="2000" dirty="0"/>
                  <a:t>100,000 patients</a:t>
                </a:r>
              </a:p>
              <a:p>
                <a:pPr lvl="1"/>
                <a:r>
                  <a:rPr lang="en-CA" sz="1800" dirty="0"/>
                  <a:t>1,000 Malignant (Positive)</a:t>
                </a:r>
              </a:p>
              <a:p>
                <a:pPr lvl="1"/>
                <a:r>
                  <a:rPr lang="en-CA" sz="1800" dirty="0"/>
                  <a:t>99,000 Benign (Negative)</a:t>
                </a:r>
              </a:p>
              <a:p>
                <a:endParaRPr lang="en-US" sz="1400" i="1" dirty="0">
                  <a:latin typeface="Cambria Math" panose="02040503050406030204" pitchFamily="18" charset="0"/>
                </a:endParaRPr>
              </a:p>
              <a:p>
                <a14:m>
                  <m:oMath xmlns:m="http://schemas.openxmlformats.org/officeDocument/2006/math">
                    <m:r>
                      <a:rPr lang="en-US" sz="1400" i="1">
                        <a:latin typeface="Cambria Math" panose="02040503050406030204" pitchFamily="18" charset="0"/>
                      </a:rPr>
                      <m:t>𝐴𝑐𝑐𝑢𝑟𝑎𝑐𝑦</m:t>
                    </m:r>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b="0" i="1" smtClean="0">
                            <a:latin typeface="Cambria Math" panose="02040503050406030204" pitchFamily="18" charset="0"/>
                          </a:rPr>
                          <m:t>850+98,820</m:t>
                        </m:r>
                      </m:num>
                      <m:den>
                        <m:r>
                          <a:rPr lang="en-US" sz="1400" b="0" i="1" smtClean="0">
                            <a:latin typeface="Cambria Math" panose="02040503050406030204" pitchFamily="18" charset="0"/>
                          </a:rPr>
                          <m:t>100,000</m:t>
                        </m:r>
                      </m:den>
                    </m:f>
                    <m:r>
                      <a:rPr lang="en-US" sz="1400" b="0" i="1" smtClean="0">
                        <a:latin typeface="Cambria Math" panose="02040503050406030204" pitchFamily="18" charset="0"/>
                      </a:rPr>
                      <m:t>=99.7%</m:t>
                    </m:r>
                  </m:oMath>
                </a14:m>
                <a:endParaRPr lang="en-CA" dirty="0"/>
              </a:p>
              <a:p>
                <a:endParaRPr lang="en-CA" sz="2000" dirty="0"/>
              </a:p>
              <a:p>
                <a:endParaRPr lang="en-CA" sz="2000" dirty="0"/>
              </a:p>
              <a:p>
                <a:r>
                  <a:rPr lang="en-CA" sz="2200" dirty="0"/>
                  <a:t>Question 1:</a:t>
                </a:r>
              </a:p>
              <a:p>
                <a:pPr lvl="1"/>
                <a:r>
                  <a:rPr lang="en-CA" sz="1800" dirty="0"/>
                  <a:t>Of all patients that we predicted to have cancer, how many actually have Cancer?</a:t>
                </a:r>
              </a:p>
              <a:p>
                <a:pPr lvl="1"/>
                <a:endParaRPr lang="en-CA" sz="1800" dirty="0"/>
              </a:p>
              <a:p>
                <a:pPr lvl="1"/>
                <a14:m>
                  <m:oMath xmlns:m="http://schemas.openxmlformats.org/officeDocument/2006/math">
                    <m:r>
                      <a:rPr lang="en-US" sz="1800" b="0" i="1" smtClean="0">
                        <a:latin typeface="Cambria Math" panose="02040503050406030204" pitchFamily="18" charset="0"/>
                      </a:rPr>
                      <m:t>𝑃𝑟𝑒𝑐𝑖𝑠𝑖𝑜𝑛</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num>
                      <m:den>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r>
                          <a:rPr lang="en-US" sz="1800" b="0" i="1" smtClean="0">
                            <a:latin typeface="Cambria Math" panose="02040503050406030204" pitchFamily="18" charset="0"/>
                          </a:rPr>
                          <m:t>+</m:t>
                        </m:r>
                        <m:r>
                          <a:rPr lang="en-US" sz="1800" b="0" i="1" smtClean="0">
                            <a:latin typeface="Cambria Math" panose="02040503050406030204" pitchFamily="18" charset="0"/>
                          </a:rPr>
                          <m:t>𝐹𝑎𝑙𝑠𝑒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den>
                    </m:f>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850</m:t>
                        </m:r>
                      </m:num>
                      <m:den>
                        <m:r>
                          <a:rPr lang="en-US" sz="1800" b="0" i="1" smtClean="0">
                            <a:latin typeface="Cambria Math" panose="02040503050406030204" pitchFamily="18" charset="0"/>
                          </a:rPr>
                          <m:t>850+180</m:t>
                        </m:r>
                      </m:den>
                    </m:f>
                    <m:r>
                      <a:rPr lang="en-US" sz="1800" b="0" i="1" smtClean="0">
                        <a:latin typeface="Cambria Math" panose="02040503050406030204" pitchFamily="18" charset="0"/>
                      </a:rPr>
                      <m:t>=82.5%</m:t>
                    </m:r>
                  </m:oMath>
                </a14:m>
                <a:endParaRPr lang="en-CA" sz="1800" dirty="0"/>
              </a:p>
              <a:p>
                <a:pPr lvl="1"/>
                <a:endParaRPr lang="en-CA" sz="1800" dirty="0"/>
              </a:p>
              <a:p>
                <a:pPr lvl="2"/>
                <a:r>
                  <a:rPr lang="en-CA" sz="1400" b="1" dirty="0">
                    <a:solidFill>
                      <a:srgbClr val="C00000"/>
                    </a:solidFill>
                  </a:rPr>
                  <a:t>Percentage of results which are relevant</a:t>
                </a:r>
              </a:p>
              <a:p>
                <a:pPr marL="457200" lvl="1" indent="0">
                  <a:buNone/>
                </a:pPr>
                <a:endParaRPr lang="en-CA" sz="1800" dirty="0"/>
              </a:p>
              <a:p>
                <a:endParaRPr lang="en-CA" dirty="0"/>
              </a:p>
              <a:p>
                <a:pPr lvl="1"/>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8263830" cy="4351338"/>
              </a:xfrm>
              <a:blipFill>
                <a:blip r:embed="rId2"/>
                <a:stretch>
                  <a:fillRect l="-613" t="-2326"/>
                </a:stretch>
              </a:blipFill>
            </p:spPr>
            <p:txBody>
              <a:bodyPr/>
              <a:lstStyle/>
              <a:p>
                <a:r>
                  <a:rPr lang="en-CA">
                    <a:noFill/>
                  </a:rPr>
                  <a:t> </a:t>
                </a:r>
              </a:p>
            </p:txBody>
          </p:sp>
        </mc:Fallback>
      </mc:AlternateContent>
      <p:graphicFrame>
        <p:nvGraphicFramePr>
          <p:cNvPr id="4" name="Table 4">
            <a:extLst>
              <a:ext uri="{FF2B5EF4-FFF2-40B4-BE49-F238E27FC236}">
                <a16:creationId xmlns:a16="http://schemas.microsoft.com/office/drawing/2014/main" id="{144E5DA8-7FC4-CE4C-9320-53F0B30CC8E2}"/>
              </a:ext>
            </a:extLst>
          </p:cNvPr>
          <p:cNvGraphicFramePr>
            <a:graphicFrameLocks noGrp="1"/>
          </p:cNvGraphicFramePr>
          <p:nvPr>
            <p:extLst>
              <p:ext uri="{D42A27DB-BD31-4B8C-83A1-F6EECF244321}">
                <p14:modId xmlns:p14="http://schemas.microsoft.com/office/powerpoint/2010/main" val="4007084255"/>
              </p:ext>
            </p:extLst>
          </p:nvPr>
        </p:nvGraphicFramePr>
        <p:xfrm>
          <a:off x="5327356" y="2852936"/>
          <a:ext cx="3397602" cy="1669548"/>
        </p:xfrm>
        <a:graphic>
          <a:graphicData uri="http://schemas.openxmlformats.org/drawingml/2006/table">
            <a:tbl>
              <a:tblPr firstRow="1" bandRow="1">
                <a:tableStyleId>{5C22544A-7EE6-4342-B048-85BDC9FD1C3A}</a:tableStyleId>
              </a:tblPr>
              <a:tblGrid>
                <a:gridCol w="899515">
                  <a:extLst>
                    <a:ext uri="{9D8B030D-6E8A-4147-A177-3AD203B41FA5}">
                      <a16:colId xmlns:a16="http://schemas.microsoft.com/office/drawing/2014/main" val="2019097122"/>
                    </a:ext>
                  </a:extLst>
                </a:gridCol>
                <a:gridCol w="1393368">
                  <a:extLst>
                    <a:ext uri="{9D8B030D-6E8A-4147-A177-3AD203B41FA5}">
                      <a16:colId xmlns:a16="http://schemas.microsoft.com/office/drawing/2014/main" val="766092870"/>
                    </a:ext>
                  </a:extLst>
                </a:gridCol>
                <a:gridCol w="1104719">
                  <a:extLst>
                    <a:ext uri="{9D8B030D-6E8A-4147-A177-3AD203B41FA5}">
                      <a16:colId xmlns:a16="http://schemas.microsoft.com/office/drawing/2014/main" val="512457545"/>
                    </a:ext>
                  </a:extLst>
                </a:gridCol>
              </a:tblGrid>
              <a:tr h="417387">
                <a:tc>
                  <a:txBody>
                    <a:bodyPr/>
                    <a:lstStyle/>
                    <a:p>
                      <a:endParaRPr lang="en-CA" sz="1400" dirty="0"/>
                    </a:p>
                  </a:txBody>
                  <a:tcPr/>
                </a:tc>
                <a:tc>
                  <a:txBody>
                    <a:bodyPr/>
                    <a:lstStyle/>
                    <a:p>
                      <a:pPr algn="ctr"/>
                      <a:r>
                        <a:rPr lang="en-CA" sz="1400" dirty="0"/>
                        <a:t>Positive</a:t>
                      </a:r>
                    </a:p>
                  </a:txBody>
                  <a:tcPr/>
                </a:tc>
                <a:tc>
                  <a:txBody>
                    <a:bodyPr/>
                    <a:lstStyle/>
                    <a:p>
                      <a:pPr algn="ctr"/>
                      <a:r>
                        <a:rPr lang="en-CA" sz="1400" dirty="0"/>
                        <a:t>Negative</a:t>
                      </a:r>
                    </a:p>
                  </a:txBody>
                  <a:tcPr/>
                </a:tc>
                <a:extLst>
                  <a:ext uri="{0D108BD9-81ED-4DB2-BD59-A6C34878D82A}">
                    <a16:rowId xmlns:a16="http://schemas.microsoft.com/office/drawing/2014/main" val="3296355738"/>
                  </a:ext>
                </a:extLst>
              </a:tr>
              <a:tr h="417387">
                <a:tc>
                  <a:txBody>
                    <a:bodyPr/>
                    <a:lstStyle/>
                    <a:p>
                      <a:r>
                        <a:rPr lang="en-CA" sz="1400" b="1" dirty="0"/>
                        <a:t>Positive</a:t>
                      </a:r>
                    </a:p>
                  </a:txBody>
                  <a:tcPr/>
                </a:tc>
                <a:tc>
                  <a:txBody>
                    <a:bodyPr/>
                    <a:lstStyle/>
                    <a:p>
                      <a:pPr algn="ctr"/>
                      <a:r>
                        <a:rPr lang="en-CA" sz="1400" dirty="0"/>
                        <a:t>850</a:t>
                      </a:r>
                    </a:p>
                  </a:txBody>
                  <a:tcPr/>
                </a:tc>
                <a:tc>
                  <a:txBody>
                    <a:bodyPr/>
                    <a:lstStyle/>
                    <a:p>
                      <a:pPr algn="ctr"/>
                      <a:r>
                        <a:rPr lang="en-CA" sz="1400" dirty="0"/>
                        <a:t>180</a:t>
                      </a:r>
                    </a:p>
                  </a:txBody>
                  <a:tcPr/>
                </a:tc>
                <a:extLst>
                  <a:ext uri="{0D108BD9-81ED-4DB2-BD59-A6C34878D82A}">
                    <a16:rowId xmlns:a16="http://schemas.microsoft.com/office/drawing/2014/main" val="314388828"/>
                  </a:ext>
                </a:extLst>
              </a:tr>
              <a:tr h="417387">
                <a:tc>
                  <a:txBody>
                    <a:bodyPr/>
                    <a:lstStyle/>
                    <a:p>
                      <a:r>
                        <a:rPr lang="en-CA" sz="1400" b="1" dirty="0"/>
                        <a:t>Negative</a:t>
                      </a:r>
                    </a:p>
                  </a:txBody>
                  <a:tcPr/>
                </a:tc>
                <a:tc>
                  <a:txBody>
                    <a:bodyPr/>
                    <a:lstStyle/>
                    <a:p>
                      <a:pPr algn="ctr"/>
                      <a:r>
                        <a:rPr lang="en-CA" sz="1400" dirty="0"/>
                        <a:t>150</a:t>
                      </a:r>
                    </a:p>
                  </a:txBody>
                  <a:tcPr/>
                </a:tc>
                <a:tc>
                  <a:txBody>
                    <a:bodyPr/>
                    <a:lstStyle/>
                    <a:p>
                      <a:pPr algn="ctr"/>
                      <a:r>
                        <a:rPr lang="en-CA" sz="1400" dirty="0"/>
                        <a:t>98, 820</a:t>
                      </a:r>
                    </a:p>
                  </a:txBody>
                  <a:tcPr/>
                </a:tc>
                <a:extLst>
                  <a:ext uri="{0D108BD9-81ED-4DB2-BD59-A6C34878D82A}">
                    <a16:rowId xmlns:a16="http://schemas.microsoft.com/office/drawing/2014/main" val="3471287555"/>
                  </a:ext>
                </a:extLst>
              </a:tr>
              <a:tr h="417387">
                <a:tc>
                  <a:txBody>
                    <a:bodyPr/>
                    <a:lstStyle/>
                    <a:p>
                      <a:r>
                        <a:rPr lang="en-CA" sz="1400" b="1" dirty="0"/>
                        <a:t>Total</a:t>
                      </a:r>
                    </a:p>
                  </a:txBody>
                  <a:tcPr/>
                </a:tc>
                <a:tc>
                  <a:txBody>
                    <a:bodyPr/>
                    <a:lstStyle/>
                    <a:p>
                      <a:pPr algn="ctr"/>
                      <a:r>
                        <a:rPr lang="en-CA" sz="1400" dirty="0"/>
                        <a:t>1,000</a:t>
                      </a:r>
                    </a:p>
                  </a:txBody>
                  <a:tcPr/>
                </a:tc>
                <a:tc>
                  <a:txBody>
                    <a:bodyPr/>
                    <a:lstStyle/>
                    <a:p>
                      <a:pPr algn="ctr"/>
                      <a:r>
                        <a:rPr lang="en-CA" sz="1400" dirty="0"/>
                        <a:t>99,000</a:t>
                      </a:r>
                    </a:p>
                  </a:txBody>
                  <a:tcPr/>
                </a:tc>
                <a:extLst>
                  <a:ext uri="{0D108BD9-81ED-4DB2-BD59-A6C34878D82A}">
                    <a16:rowId xmlns:a16="http://schemas.microsoft.com/office/drawing/2014/main" val="1889179626"/>
                  </a:ext>
                </a:extLst>
              </a:tr>
            </a:tbl>
          </a:graphicData>
        </a:graphic>
      </p:graphicFrame>
      <p:sp>
        <p:nvSpPr>
          <p:cNvPr id="5" name="Rectangle 4">
            <a:extLst>
              <a:ext uri="{FF2B5EF4-FFF2-40B4-BE49-F238E27FC236}">
                <a16:creationId xmlns:a16="http://schemas.microsoft.com/office/drawing/2014/main" id="{498E3B44-56F0-0249-B884-3C0BCE7BD86A}"/>
              </a:ext>
            </a:extLst>
          </p:cNvPr>
          <p:cNvSpPr/>
          <p:nvPr/>
        </p:nvSpPr>
        <p:spPr>
          <a:xfrm>
            <a:off x="6695778" y="2477691"/>
            <a:ext cx="660758" cy="307777"/>
          </a:xfrm>
          <a:prstGeom prst="rect">
            <a:avLst/>
          </a:prstGeom>
        </p:spPr>
        <p:txBody>
          <a:bodyPr wrap="none">
            <a:spAutoFit/>
          </a:bodyPr>
          <a:lstStyle/>
          <a:p>
            <a:r>
              <a:rPr lang="en-CA" sz="1400" b="1" dirty="0"/>
              <a:t>Actual</a:t>
            </a:r>
            <a:endParaRPr lang="en-CA" dirty="0"/>
          </a:p>
        </p:txBody>
      </p:sp>
      <p:sp>
        <p:nvSpPr>
          <p:cNvPr id="6" name="Rectangle 5">
            <a:extLst>
              <a:ext uri="{FF2B5EF4-FFF2-40B4-BE49-F238E27FC236}">
                <a16:creationId xmlns:a16="http://schemas.microsoft.com/office/drawing/2014/main" id="{ED417C6E-9F80-4941-AEDA-08136BFE8D49}"/>
              </a:ext>
            </a:extLst>
          </p:cNvPr>
          <p:cNvSpPr/>
          <p:nvPr/>
        </p:nvSpPr>
        <p:spPr>
          <a:xfrm>
            <a:off x="4242675" y="3438089"/>
            <a:ext cx="895438" cy="307777"/>
          </a:xfrm>
          <a:prstGeom prst="rect">
            <a:avLst/>
          </a:prstGeom>
        </p:spPr>
        <p:txBody>
          <a:bodyPr wrap="none">
            <a:spAutoFit/>
          </a:bodyPr>
          <a:lstStyle/>
          <a:p>
            <a:r>
              <a:rPr lang="en-CA" sz="1400" b="1" dirty="0"/>
              <a:t>Predicted</a:t>
            </a:r>
            <a:endParaRPr lang="en-CA" dirty="0"/>
          </a:p>
        </p:txBody>
      </p:sp>
      <p:sp>
        <p:nvSpPr>
          <p:cNvPr id="8" name="Title 7">
            <a:extLst>
              <a:ext uri="{FF2B5EF4-FFF2-40B4-BE49-F238E27FC236}">
                <a16:creationId xmlns:a16="http://schemas.microsoft.com/office/drawing/2014/main" id="{97473BA1-5B32-A848-9604-0A8C13EE713D}"/>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FF2AEF20-CC6E-4C4E-AD33-E7EB845BB7D0}"/>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27343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lnSpcReduction="10000"/>
              </a:bodyPr>
              <a:lstStyle/>
              <a:p>
                <a:r>
                  <a:rPr lang="en-CA" sz="2000" dirty="0"/>
                  <a:t>Cancer detection test with </a:t>
                </a:r>
                <a:r>
                  <a:rPr lang="en-CA" sz="2000" i="1" dirty="0">
                    <a:solidFill>
                      <a:srgbClr val="C00000"/>
                    </a:solidFill>
                  </a:rPr>
                  <a:t>99.7% accuracy </a:t>
                </a:r>
                <a:r>
                  <a:rPr lang="en-CA" sz="2000" dirty="0"/>
                  <a:t>(impressive?)</a:t>
                </a:r>
              </a:p>
              <a:p>
                <a:r>
                  <a:rPr lang="en-CA" sz="2000" dirty="0"/>
                  <a:t>100,000 patients</a:t>
                </a:r>
              </a:p>
              <a:p>
                <a:pPr lvl="1"/>
                <a:r>
                  <a:rPr lang="en-CA" sz="1800" dirty="0"/>
                  <a:t>1,000 Malignant (Positive)</a:t>
                </a:r>
              </a:p>
              <a:p>
                <a:pPr lvl="1"/>
                <a:r>
                  <a:rPr lang="en-CA" sz="1800" dirty="0"/>
                  <a:t>99,000 Benign (Negative)</a:t>
                </a:r>
              </a:p>
              <a:p>
                <a:endParaRPr lang="en-US" sz="1400" i="1" dirty="0">
                  <a:latin typeface="Cambria Math" panose="02040503050406030204" pitchFamily="18" charset="0"/>
                </a:endParaRPr>
              </a:p>
              <a:p>
                <a14:m>
                  <m:oMath xmlns:m="http://schemas.openxmlformats.org/officeDocument/2006/math">
                    <m:r>
                      <a:rPr lang="en-US" sz="1400" i="1">
                        <a:latin typeface="Cambria Math" panose="02040503050406030204" pitchFamily="18" charset="0"/>
                      </a:rPr>
                      <m:t>𝐴𝑐𝑐𝑢𝑟𝑎𝑐𝑦</m:t>
                    </m:r>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b="0" i="1" smtClean="0">
                            <a:latin typeface="Cambria Math" panose="02040503050406030204" pitchFamily="18" charset="0"/>
                          </a:rPr>
                          <m:t>850+98,820</m:t>
                        </m:r>
                      </m:num>
                      <m:den>
                        <m:r>
                          <a:rPr lang="en-US" sz="1400" b="0" i="1" smtClean="0">
                            <a:latin typeface="Cambria Math" panose="02040503050406030204" pitchFamily="18" charset="0"/>
                          </a:rPr>
                          <m:t>100,000</m:t>
                        </m:r>
                      </m:den>
                    </m:f>
                    <m:r>
                      <a:rPr lang="en-US" sz="1400" b="0" i="1" smtClean="0">
                        <a:latin typeface="Cambria Math" panose="02040503050406030204" pitchFamily="18" charset="0"/>
                      </a:rPr>
                      <m:t>=99.7%</m:t>
                    </m:r>
                  </m:oMath>
                </a14:m>
                <a:endParaRPr lang="en-CA" dirty="0"/>
              </a:p>
              <a:p>
                <a:endParaRPr lang="en-CA" sz="2000" dirty="0"/>
              </a:p>
              <a:p>
                <a:r>
                  <a:rPr lang="en-CA" sz="2200" dirty="0"/>
                  <a:t>Question 2:</a:t>
                </a:r>
              </a:p>
              <a:p>
                <a:pPr lvl="1"/>
                <a:r>
                  <a:rPr lang="en-CA" sz="1800" dirty="0"/>
                  <a:t>Of all patients that have Cancer, </a:t>
                </a:r>
                <a:r>
                  <a:rPr lang="en-CA" sz="1800" i="1" u="sng" dirty="0"/>
                  <a:t>how many did we get right</a:t>
                </a:r>
                <a:r>
                  <a:rPr lang="en-CA" sz="1800" dirty="0"/>
                  <a:t>?</a:t>
                </a:r>
              </a:p>
              <a:p>
                <a:pPr lvl="1"/>
                <a:endParaRPr lang="en-CA" sz="1800" dirty="0"/>
              </a:p>
              <a:p>
                <a:pPr lvl="1"/>
                <a14:m>
                  <m:oMath xmlns:m="http://schemas.openxmlformats.org/officeDocument/2006/math">
                    <m:r>
                      <a:rPr lang="en-US" sz="1800" b="0" i="1" smtClean="0">
                        <a:latin typeface="Cambria Math" panose="02040503050406030204" pitchFamily="18" charset="0"/>
                      </a:rPr>
                      <m:t>𝑅𝑒𝑐𝑎𝑙𝑙</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num>
                      <m:den>
                        <m:r>
                          <a:rPr lang="en-US" sz="1800" b="0" i="1" smtClean="0">
                            <a:latin typeface="Cambria Math" panose="02040503050406030204" pitchFamily="18" charset="0"/>
                          </a:rPr>
                          <m:t>𝑇𝑟𝑢𝑒</m:t>
                        </m:r>
                        <m:r>
                          <a:rPr lang="en-US" sz="1800" b="0" i="1" smtClean="0">
                            <a:latin typeface="Cambria Math" panose="02040503050406030204" pitchFamily="18" charset="0"/>
                          </a:rPr>
                          <m:t> </m:t>
                        </m:r>
                        <m:r>
                          <a:rPr lang="en-US" sz="1800" b="0" i="1" smtClean="0">
                            <a:latin typeface="Cambria Math" panose="02040503050406030204" pitchFamily="18" charset="0"/>
                          </a:rPr>
                          <m:t>𝑝𝑜𝑠𝑖𝑡𝑖𝑣𝑒</m:t>
                        </m:r>
                        <m:r>
                          <a:rPr lang="en-US" sz="1800" b="0" i="1" smtClean="0">
                            <a:latin typeface="Cambria Math" panose="02040503050406030204" pitchFamily="18" charset="0"/>
                          </a:rPr>
                          <m:t>+</m:t>
                        </m:r>
                        <m:r>
                          <a:rPr lang="en-US" sz="1800" b="0" i="1" smtClean="0">
                            <a:latin typeface="Cambria Math" panose="02040503050406030204" pitchFamily="18" charset="0"/>
                          </a:rPr>
                          <m:t>𝐹𝑎𝑙𝑠𝑒</m:t>
                        </m:r>
                        <m:r>
                          <a:rPr lang="en-US" sz="1800" b="0" i="1" smtClean="0">
                            <a:latin typeface="Cambria Math" panose="02040503050406030204" pitchFamily="18" charset="0"/>
                          </a:rPr>
                          <m:t> </m:t>
                        </m:r>
                        <m:r>
                          <a:rPr lang="en-US" sz="1800" b="0" i="1" smtClean="0">
                            <a:latin typeface="Cambria Math" panose="02040503050406030204" pitchFamily="18" charset="0"/>
                          </a:rPr>
                          <m:t>𝑛𝑒𝑔𝑎𝑡𝑖𝑣𝑒</m:t>
                        </m:r>
                      </m:den>
                    </m:f>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850</m:t>
                        </m:r>
                      </m:num>
                      <m:den>
                        <m:r>
                          <a:rPr lang="en-US" sz="1800" b="0" i="1" smtClean="0">
                            <a:latin typeface="Cambria Math" panose="02040503050406030204" pitchFamily="18" charset="0"/>
                          </a:rPr>
                          <m:t>850+150</m:t>
                        </m:r>
                      </m:den>
                    </m:f>
                    <m:r>
                      <a:rPr lang="en-US" sz="1800" b="0" i="1" smtClean="0">
                        <a:latin typeface="Cambria Math" panose="02040503050406030204" pitchFamily="18" charset="0"/>
                      </a:rPr>
                      <m:t>=85%</m:t>
                    </m:r>
                  </m:oMath>
                </a14:m>
                <a:endParaRPr lang="en-CA" sz="1800" dirty="0"/>
              </a:p>
              <a:p>
                <a:pPr lvl="1"/>
                <a:endParaRPr lang="en-CA" sz="1800" dirty="0"/>
              </a:p>
              <a:p>
                <a:pPr lvl="2"/>
                <a:r>
                  <a:rPr lang="en-CA" sz="1400" b="1" dirty="0">
                    <a:solidFill>
                      <a:srgbClr val="C00000"/>
                    </a:solidFill>
                  </a:rPr>
                  <a:t>Percentage of total relevant results correctly classified</a:t>
                </a:r>
              </a:p>
              <a:p>
                <a:pPr marL="457200" lvl="1" indent="0">
                  <a:buNone/>
                </a:pPr>
                <a:endParaRPr lang="en-CA" sz="1800" dirty="0"/>
              </a:p>
              <a:p>
                <a:endParaRPr lang="en-CA" dirty="0"/>
              </a:p>
              <a:p>
                <a:pPr lvl="1"/>
                <a:endParaRPr lang="en-CA" dirty="0"/>
              </a:p>
            </p:txBody>
          </p:sp>
        </mc:Choice>
        <mc:Fallback xmlns="">
          <p:sp>
            <p:nvSpPr>
              <p:cNvPr id="3" name="Espace réservé du contenu 2">
                <a:extLst>
                  <a:ext uri="{FF2B5EF4-FFF2-40B4-BE49-F238E27FC236}">
                    <a16:creationId xmlns:a16="http://schemas.microsoft.com/office/drawing/2014/main" id="{87B93719-7A3D-1148-9FCA-AF4A65C4BC41}"/>
                  </a:ext>
                </a:extLst>
              </p:cNvPr>
              <p:cNvSpPr>
                <a:spLocks noGrp="1" noRot="1" noChangeAspect="1" noMove="1" noResize="1" noEditPoints="1" noAdjustHandles="1" noChangeArrowheads="1" noChangeShapeType="1" noTextEdit="1"/>
              </p:cNvSpPr>
              <p:nvPr>
                <p:ph sz="half" idx="1"/>
              </p:nvPr>
            </p:nvSpPr>
            <p:spPr>
              <a:xfrm>
                <a:off x="628650" y="1825625"/>
                <a:ext cx="7886700" cy="4351338"/>
              </a:xfrm>
              <a:blipFill>
                <a:blip r:embed="rId2"/>
                <a:stretch>
                  <a:fillRect l="-804" t="-2035" b="-291"/>
                </a:stretch>
              </a:blipFill>
            </p:spPr>
            <p:txBody>
              <a:bodyPr/>
              <a:lstStyle/>
              <a:p>
                <a:r>
                  <a:rPr lang="en-CA">
                    <a:noFill/>
                  </a:rPr>
                  <a:t> </a:t>
                </a:r>
              </a:p>
            </p:txBody>
          </p:sp>
        </mc:Fallback>
      </mc:AlternateContent>
      <p:graphicFrame>
        <p:nvGraphicFramePr>
          <p:cNvPr id="4" name="Table 4">
            <a:extLst>
              <a:ext uri="{FF2B5EF4-FFF2-40B4-BE49-F238E27FC236}">
                <a16:creationId xmlns:a16="http://schemas.microsoft.com/office/drawing/2014/main" id="{144E5DA8-7FC4-CE4C-9320-53F0B30CC8E2}"/>
              </a:ext>
            </a:extLst>
          </p:cNvPr>
          <p:cNvGraphicFramePr>
            <a:graphicFrameLocks noGrp="1"/>
          </p:cNvGraphicFramePr>
          <p:nvPr/>
        </p:nvGraphicFramePr>
        <p:xfrm>
          <a:off x="5327356" y="2852936"/>
          <a:ext cx="3397602" cy="1669548"/>
        </p:xfrm>
        <a:graphic>
          <a:graphicData uri="http://schemas.openxmlformats.org/drawingml/2006/table">
            <a:tbl>
              <a:tblPr firstRow="1" bandRow="1">
                <a:tableStyleId>{5C22544A-7EE6-4342-B048-85BDC9FD1C3A}</a:tableStyleId>
              </a:tblPr>
              <a:tblGrid>
                <a:gridCol w="899515">
                  <a:extLst>
                    <a:ext uri="{9D8B030D-6E8A-4147-A177-3AD203B41FA5}">
                      <a16:colId xmlns:a16="http://schemas.microsoft.com/office/drawing/2014/main" val="2019097122"/>
                    </a:ext>
                  </a:extLst>
                </a:gridCol>
                <a:gridCol w="1393368">
                  <a:extLst>
                    <a:ext uri="{9D8B030D-6E8A-4147-A177-3AD203B41FA5}">
                      <a16:colId xmlns:a16="http://schemas.microsoft.com/office/drawing/2014/main" val="766092870"/>
                    </a:ext>
                  </a:extLst>
                </a:gridCol>
                <a:gridCol w="1104719">
                  <a:extLst>
                    <a:ext uri="{9D8B030D-6E8A-4147-A177-3AD203B41FA5}">
                      <a16:colId xmlns:a16="http://schemas.microsoft.com/office/drawing/2014/main" val="512457545"/>
                    </a:ext>
                  </a:extLst>
                </a:gridCol>
              </a:tblGrid>
              <a:tr h="417387">
                <a:tc>
                  <a:txBody>
                    <a:bodyPr/>
                    <a:lstStyle/>
                    <a:p>
                      <a:endParaRPr lang="en-CA" sz="1400" dirty="0"/>
                    </a:p>
                  </a:txBody>
                  <a:tcPr/>
                </a:tc>
                <a:tc>
                  <a:txBody>
                    <a:bodyPr/>
                    <a:lstStyle/>
                    <a:p>
                      <a:pPr algn="ctr"/>
                      <a:r>
                        <a:rPr lang="en-CA" sz="1400" dirty="0"/>
                        <a:t>Positive</a:t>
                      </a:r>
                    </a:p>
                  </a:txBody>
                  <a:tcPr/>
                </a:tc>
                <a:tc>
                  <a:txBody>
                    <a:bodyPr/>
                    <a:lstStyle/>
                    <a:p>
                      <a:pPr algn="ctr"/>
                      <a:r>
                        <a:rPr lang="en-CA" sz="1400" dirty="0"/>
                        <a:t>Negative</a:t>
                      </a:r>
                    </a:p>
                  </a:txBody>
                  <a:tcPr/>
                </a:tc>
                <a:extLst>
                  <a:ext uri="{0D108BD9-81ED-4DB2-BD59-A6C34878D82A}">
                    <a16:rowId xmlns:a16="http://schemas.microsoft.com/office/drawing/2014/main" val="3296355738"/>
                  </a:ext>
                </a:extLst>
              </a:tr>
              <a:tr h="417387">
                <a:tc>
                  <a:txBody>
                    <a:bodyPr/>
                    <a:lstStyle/>
                    <a:p>
                      <a:r>
                        <a:rPr lang="en-CA" sz="1400" b="1" dirty="0"/>
                        <a:t>Positive</a:t>
                      </a:r>
                    </a:p>
                  </a:txBody>
                  <a:tcPr/>
                </a:tc>
                <a:tc>
                  <a:txBody>
                    <a:bodyPr/>
                    <a:lstStyle/>
                    <a:p>
                      <a:pPr algn="ctr"/>
                      <a:r>
                        <a:rPr lang="en-CA" sz="1400" dirty="0"/>
                        <a:t>850</a:t>
                      </a:r>
                    </a:p>
                  </a:txBody>
                  <a:tcPr/>
                </a:tc>
                <a:tc>
                  <a:txBody>
                    <a:bodyPr/>
                    <a:lstStyle/>
                    <a:p>
                      <a:pPr algn="ctr"/>
                      <a:r>
                        <a:rPr lang="en-CA" sz="1400" dirty="0"/>
                        <a:t>180</a:t>
                      </a:r>
                    </a:p>
                  </a:txBody>
                  <a:tcPr/>
                </a:tc>
                <a:extLst>
                  <a:ext uri="{0D108BD9-81ED-4DB2-BD59-A6C34878D82A}">
                    <a16:rowId xmlns:a16="http://schemas.microsoft.com/office/drawing/2014/main" val="314388828"/>
                  </a:ext>
                </a:extLst>
              </a:tr>
              <a:tr h="417387">
                <a:tc>
                  <a:txBody>
                    <a:bodyPr/>
                    <a:lstStyle/>
                    <a:p>
                      <a:r>
                        <a:rPr lang="en-CA" sz="1400" b="1" dirty="0"/>
                        <a:t>Negative</a:t>
                      </a:r>
                    </a:p>
                  </a:txBody>
                  <a:tcPr/>
                </a:tc>
                <a:tc>
                  <a:txBody>
                    <a:bodyPr/>
                    <a:lstStyle/>
                    <a:p>
                      <a:pPr algn="ctr"/>
                      <a:r>
                        <a:rPr lang="en-CA" sz="1400" dirty="0"/>
                        <a:t>150</a:t>
                      </a:r>
                    </a:p>
                  </a:txBody>
                  <a:tcPr/>
                </a:tc>
                <a:tc>
                  <a:txBody>
                    <a:bodyPr/>
                    <a:lstStyle/>
                    <a:p>
                      <a:pPr algn="ctr"/>
                      <a:r>
                        <a:rPr lang="en-CA" sz="1400" dirty="0"/>
                        <a:t>98, 820</a:t>
                      </a:r>
                    </a:p>
                  </a:txBody>
                  <a:tcPr/>
                </a:tc>
                <a:extLst>
                  <a:ext uri="{0D108BD9-81ED-4DB2-BD59-A6C34878D82A}">
                    <a16:rowId xmlns:a16="http://schemas.microsoft.com/office/drawing/2014/main" val="3471287555"/>
                  </a:ext>
                </a:extLst>
              </a:tr>
              <a:tr h="417387">
                <a:tc>
                  <a:txBody>
                    <a:bodyPr/>
                    <a:lstStyle/>
                    <a:p>
                      <a:r>
                        <a:rPr lang="en-CA" sz="1400" b="1" dirty="0"/>
                        <a:t>Total</a:t>
                      </a:r>
                    </a:p>
                  </a:txBody>
                  <a:tcPr/>
                </a:tc>
                <a:tc>
                  <a:txBody>
                    <a:bodyPr/>
                    <a:lstStyle/>
                    <a:p>
                      <a:pPr algn="ctr"/>
                      <a:r>
                        <a:rPr lang="en-CA" sz="1400" dirty="0"/>
                        <a:t>1,000</a:t>
                      </a:r>
                    </a:p>
                  </a:txBody>
                  <a:tcPr/>
                </a:tc>
                <a:tc>
                  <a:txBody>
                    <a:bodyPr/>
                    <a:lstStyle/>
                    <a:p>
                      <a:pPr algn="ctr"/>
                      <a:r>
                        <a:rPr lang="en-CA" sz="1400" dirty="0"/>
                        <a:t>99,000</a:t>
                      </a:r>
                    </a:p>
                  </a:txBody>
                  <a:tcPr/>
                </a:tc>
                <a:extLst>
                  <a:ext uri="{0D108BD9-81ED-4DB2-BD59-A6C34878D82A}">
                    <a16:rowId xmlns:a16="http://schemas.microsoft.com/office/drawing/2014/main" val="1889179626"/>
                  </a:ext>
                </a:extLst>
              </a:tr>
            </a:tbl>
          </a:graphicData>
        </a:graphic>
      </p:graphicFrame>
      <p:sp>
        <p:nvSpPr>
          <p:cNvPr id="5" name="Rectangle 4">
            <a:extLst>
              <a:ext uri="{FF2B5EF4-FFF2-40B4-BE49-F238E27FC236}">
                <a16:creationId xmlns:a16="http://schemas.microsoft.com/office/drawing/2014/main" id="{498E3B44-56F0-0249-B884-3C0BCE7BD86A}"/>
              </a:ext>
            </a:extLst>
          </p:cNvPr>
          <p:cNvSpPr/>
          <p:nvPr/>
        </p:nvSpPr>
        <p:spPr>
          <a:xfrm>
            <a:off x="6695778" y="2477691"/>
            <a:ext cx="660758" cy="307777"/>
          </a:xfrm>
          <a:prstGeom prst="rect">
            <a:avLst/>
          </a:prstGeom>
        </p:spPr>
        <p:txBody>
          <a:bodyPr wrap="none">
            <a:spAutoFit/>
          </a:bodyPr>
          <a:lstStyle/>
          <a:p>
            <a:r>
              <a:rPr lang="en-CA" sz="1400" b="1" dirty="0"/>
              <a:t>Actual</a:t>
            </a:r>
            <a:endParaRPr lang="en-CA" dirty="0"/>
          </a:p>
        </p:txBody>
      </p:sp>
      <p:sp>
        <p:nvSpPr>
          <p:cNvPr id="6" name="Rectangle 5">
            <a:extLst>
              <a:ext uri="{FF2B5EF4-FFF2-40B4-BE49-F238E27FC236}">
                <a16:creationId xmlns:a16="http://schemas.microsoft.com/office/drawing/2014/main" id="{ED417C6E-9F80-4941-AEDA-08136BFE8D49}"/>
              </a:ext>
            </a:extLst>
          </p:cNvPr>
          <p:cNvSpPr/>
          <p:nvPr/>
        </p:nvSpPr>
        <p:spPr>
          <a:xfrm>
            <a:off x="4242675" y="3438089"/>
            <a:ext cx="895438" cy="307777"/>
          </a:xfrm>
          <a:prstGeom prst="rect">
            <a:avLst/>
          </a:prstGeom>
        </p:spPr>
        <p:txBody>
          <a:bodyPr wrap="none">
            <a:spAutoFit/>
          </a:bodyPr>
          <a:lstStyle/>
          <a:p>
            <a:r>
              <a:rPr lang="en-CA" sz="1400" b="1" dirty="0"/>
              <a:t>Predicted</a:t>
            </a:r>
            <a:endParaRPr lang="en-CA" dirty="0"/>
          </a:p>
        </p:txBody>
      </p:sp>
      <p:sp>
        <p:nvSpPr>
          <p:cNvPr id="8" name="Title 7">
            <a:extLst>
              <a:ext uri="{FF2B5EF4-FFF2-40B4-BE49-F238E27FC236}">
                <a16:creationId xmlns:a16="http://schemas.microsoft.com/office/drawing/2014/main" id="{A528EE06-B6B5-9848-965B-22A69A2A7001}"/>
              </a:ext>
            </a:extLst>
          </p:cNvPr>
          <p:cNvSpPr>
            <a:spLocks noGrp="1"/>
          </p:cNvSpPr>
          <p:nvPr>
            <p:ph type="title"/>
          </p:nvPr>
        </p:nvSpPr>
        <p:spPr/>
        <p:txBody>
          <a:bodyPr/>
          <a:lstStyle/>
          <a:p>
            <a:endParaRPr lang="en-CA"/>
          </a:p>
        </p:txBody>
      </p:sp>
      <p:sp>
        <p:nvSpPr>
          <p:cNvPr id="9" name="Titre 1">
            <a:extLst>
              <a:ext uri="{FF2B5EF4-FFF2-40B4-BE49-F238E27FC236}">
                <a16:creationId xmlns:a16="http://schemas.microsoft.com/office/drawing/2014/main" id="{3E2DC709-FB09-274A-AC75-E6D66A42073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421869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b="1" dirty="0">
                <a:solidFill>
                  <a:srgbClr val="C00000"/>
                </a:solidFill>
              </a:rPr>
              <a:t>Confusion matrix</a:t>
            </a:r>
          </a:p>
          <a:p>
            <a:r>
              <a:rPr lang="en-CA" sz="2400" dirty="0"/>
              <a:t>For binary and multi-class classification</a:t>
            </a:r>
          </a:p>
          <a:p>
            <a:r>
              <a:rPr lang="en-CA" sz="2400" dirty="0"/>
              <a:t>Correct elements are the diagonals</a:t>
            </a:r>
          </a:p>
          <a:p>
            <a:endParaRPr lang="en-CA" b="1" dirty="0">
              <a:solidFill>
                <a:srgbClr val="C00000"/>
              </a:solidFill>
            </a:endParaRPr>
          </a:p>
        </p:txBody>
      </p:sp>
      <p:pic>
        <p:nvPicPr>
          <p:cNvPr id="4" name="Picture 3">
            <a:extLst>
              <a:ext uri="{FF2B5EF4-FFF2-40B4-BE49-F238E27FC236}">
                <a16:creationId xmlns:a16="http://schemas.microsoft.com/office/drawing/2014/main" id="{66B8EFEA-47F9-A940-B1CC-2EF82AA1A296}"/>
              </a:ext>
            </a:extLst>
          </p:cNvPr>
          <p:cNvPicPr>
            <a:picLocks noChangeAspect="1"/>
          </p:cNvPicPr>
          <p:nvPr/>
        </p:nvPicPr>
        <p:blipFill>
          <a:blip r:embed="rId2"/>
          <a:stretch>
            <a:fillRect/>
          </a:stretch>
        </p:blipFill>
        <p:spPr>
          <a:xfrm>
            <a:off x="5148064" y="3147843"/>
            <a:ext cx="3533534" cy="2980021"/>
          </a:xfrm>
          <a:prstGeom prst="rect">
            <a:avLst/>
          </a:prstGeom>
        </p:spPr>
      </p:pic>
      <p:sp>
        <p:nvSpPr>
          <p:cNvPr id="5" name="Rectangle 4">
            <a:extLst>
              <a:ext uri="{FF2B5EF4-FFF2-40B4-BE49-F238E27FC236}">
                <a16:creationId xmlns:a16="http://schemas.microsoft.com/office/drawing/2014/main" id="{E4649AC3-372F-4640-9A42-12C5FAB73665}"/>
              </a:ext>
            </a:extLst>
          </p:cNvPr>
          <p:cNvSpPr/>
          <p:nvPr/>
        </p:nvSpPr>
        <p:spPr>
          <a:xfrm>
            <a:off x="5148064" y="6093296"/>
            <a:ext cx="4968552" cy="276999"/>
          </a:xfrm>
          <a:prstGeom prst="rect">
            <a:avLst/>
          </a:prstGeom>
        </p:spPr>
        <p:txBody>
          <a:bodyPr wrap="square">
            <a:spAutoFit/>
          </a:bodyPr>
          <a:lstStyle/>
          <a:p>
            <a:r>
              <a:rPr lang="en-CA" sz="1200" dirty="0"/>
              <a:t>https://ml4a.github.io/demos/</a:t>
            </a:r>
            <a:r>
              <a:rPr lang="en-CA" sz="1200" dirty="0" err="1"/>
              <a:t>confusion_mnist</a:t>
            </a:r>
            <a:r>
              <a:rPr lang="en-CA" sz="1200" dirty="0"/>
              <a:t>/</a:t>
            </a:r>
          </a:p>
        </p:txBody>
      </p:sp>
      <p:sp>
        <p:nvSpPr>
          <p:cNvPr id="7" name="Title 6">
            <a:extLst>
              <a:ext uri="{FF2B5EF4-FFF2-40B4-BE49-F238E27FC236}">
                <a16:creationId xmlns:a16="http://schemas.microsoft.com/office/drawing/2014/main" id="{352200FB-9FCE-FB4D-B5A5-E212E7ED7030}"/>
              </a:ext>
            </a:extLst>
          </p:cNvPr>
          <p:cNvSpPr>
            <a:spLocks noGrp="1"/>
          </p:cNvSpPr>
          <p:nvPr>
            <p:ph type="title"/>
          </p:nvPr>
        </p:nvSpPr>
        <p:spPr/>
        <p:txBody>
          <a:bodyPr/>
          <a:lstStyle/>
          <a:p>
            <a:endParaRPr lang="en-CA" dirty="0"/>
          </a:p>
        </p:txBody>
      </p:sp>
      <p:sp>
        <p:nvSpPr>
          <p:cNvPr id="8" name="Titre 1">
            <a:extLst>
              <a:ext uri="{FF2B5EF4-FFF2-40B4-BE49-F238E27FC236}">
                <a16:creationId xmlns:a16="http://schemas.microsoft.com/office/drawing/2014/main" id="{BA96B364-BB1B-A641-A9F4-DB4D9AC6F4C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4112148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Accuracy is only one metric</a:t>
            </a:r>
          </a:p>
          <a:p>
            <a:r>
              <a:rPr lang="en-CA" dirty="0"/>
              <a:t>Precision and recall</a:t>
            </a:r>
          </a:p>
          <a:p>
            <a:r>
              <a:rPr lang="en-CA" dirty="0"/>
              <a:t>Confusion matrix </a:t>
            </a:r>
          </a:p>
          <a:p>
            <a:r>
              <a:rPr lang="en-CA" b="1" dirty="0">
                <a:solidFill>
                  <a:srgbClr val="C00000"/>
                </a:solidFill>
              </a:rPr>
              <a:t>Critical for unbalanced datasets</a:t>
            </a:r>
          </a:p>
        </p:txBody>
      </p:sp>
      <p:sp>
        <p:nvSpPr>
          <p:cNvPr id="5" name="Title 4">
            <a:extLst>
              <a:ext uri="{FF2B5EF4-FFF2-40B4-BE49-F238E27FC236}">
                <a16:creationId xmlns:a16="http://schemas.microsoft.com/office/drawing/2014/main" id="{9D715B4D-6B4E-7D4A-9DA6-CD2498E6C652}"/>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E59EA546-7E39-2840-BA26-2A09477CD695}"/>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Performance metrics</a:t>
            </a:r>
          </a:p>
        </p:txBody>
      </p:sp>
    </p:spTree>
    <p:extLst>
      <p:ext uri="{BB962C8B-B14F-4D97-AF65-F5344CB8AC3E}">
        <p14:creationId xmlns:p14="http://schemas.microsoft.com/office/powerpoint/2010/main" val="16415934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oala on a tree">
            <a:extLst>
              <a:ext uri="{FF2B5EF4-FFF2-40B4-BE49-F238E27FC236}">
                <a16:creationId xmlns:a16="http://schemas.microsoft.com/office/drawing/2014/main" id="{EA37BA1A-A640-754B-B4B7-82A085F8210F}"/>
              </a:ext>
            </a:extLst>
          </p:cNvPr>
          <p:cNvPicPr>
            <a:picLocks noChangeAspect="1"/>
          </p:cNvPicPr>
          <p:nvPr/>
        </p:nvPicPr>
        <p:blipFill>
          <a:blip r:embed="rId2"/>
          <a:stretch>
            <a:fillRect/>
          </a:stretch>
        </p:blipFill>
        <p:spPr>
          <a:xfrm>
            <a:off x="2051720" y="2420888"/>
            <a:ext cx="5221855" cy="4176464"/>
          </a:xfrm>
          <a:prstGeom prst="rect">
            <a:avLst/>
          </a:prstGeom>
        </p:spPr>
      </p:pic>
      <p:sp>
        <p:nvSpPr>
          <p:cNvPr id="9" name="Content Placeholder 8">
            <a:extLst>
              <a:ext uri="{FF2B5EF4-FFF2-40B4-BE49-F238E27FC236}">
                <a16:creationId xmlns:a16="http://schemas.microsoft.com/office/drawing/2014/main" id="{A2333C6F-AC01-7344-ADFF-2D655139FF94}"/>
              </a:ext>
            </a:extLst>
          </p:cNvPr>
          <p:cNvSpPr>
            <a:spLocks noGrp="1"/>
          </p:cNvSpPr>
          <p:nvPr>
            <p:ph idx="1"/>
          </p:nvPr>
        </p:nvSpPr>
        <p:spPr>
          <a:xfrm>
            <a:off x="628650" y="1628800"/>
            <a:ext cx="7886700" cy="4351338"/>
          </a:xfrm>
        </p:spPr>
        <p:txBody>
          <a:bodyPr>
            <a:normAutofit/>
          </a:bodyPr>
          <a:lstStyle/>
          <a:p>
            <a:pPr marL="0" indent="0" algn="ctr">
              <a:buNone/>
            </a:pPr>
            <a:r>
              <a:rPr lang="en-CA" sz="5400" i="1" dirty="0">
                <a:latin typeface="Lucida Blackletter" pitchFamily="2" charset="77"/>
                <a:ea typeface="Brush Script MT" panose="03060802040406070304" pitchFamily="66" charset="-122"/>
                <a:cs typeface="Calibri Light" panose="020F0302020204030204" pitchFamily="34" charset="0"/>
              </a:rPr>
              <a:t>15 minutes</a:t>
            </a:r>
          </a:p>
        </p:txBody>
      </p:sp>
      <p:sp>
        <p:nvSpPr>
          <p:cNvPr id="4" name="Titre 1">
            <a:extLst>
              <a:ext uri="{FF2B5EF4-FFF2-40B4-BE49-F238E27FC236}">
                <a16:creationId xmlns:a16="http://schemas.microsoft.com/office/drawing/2014/main" id="{F3A0421A-068A-BC41-8E63-0BEC8C626DD7}"/>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Break</a:t>
            </a:r>
          </a:p>
        </p:txBody>
      </p:sp>
    </p:spTree>
    <p:extLst>
      <p:ext uri="{BB962C8B-B14F-4D97-AF65-F5344CB8AC3E}">
        <p14:creationId xmlns:p14="http://schemas.microsoft.com/office/powerpoint/2010/main" val="34540878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Work on Titanic dataset</a:t>
            </a:r>
          </a:p>
        </p:txBody>
      </p:sp>
      <p:sp>
        <p:nvSpPr>
          <p:cNvPr id="6" name="Titre 1">
            <a:extLst>
              <a:ext uri="{FF2B5EF4-FFF2-40B4-BE49-F238E27FC236}">
                <a16:creationId xmlns:a16="http://schemas.microsoft.com/office/drawing/2014/main" id="{44170137-FB34-F24A-8417-FAE3192BA18A}"/>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Coding competition</a:t>
            </a:r>
          </a:p>
        </p:txBody>
      </p:sp>
    </p:spTree>
    <p:extLst>
      <p:ext uri="{BB962C8B-B14F-4D97-AF65-F5344CB8AC3E}">
        <p14:creationId xmlns:p14="http://schemas.microsoft.com/office/powerpoint/2010/main" val="30857149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Work on Titanic dataset</a:t>
            </a:r>
          </a:p>
          <a:p>
            <a:r>
              <a:rPr lang="en-CA" dirty="0"/>
              <a:t>Work in groups</a:t>
            </a:r>
          </a:p>
          <a:p>
            <a:r>
              <a:rPr lang="en-CA" dirty="0"/>
              <a:t>Compare DTs, ANNs, and SVMs</a:t>
            </a:r>
          </a:p>
          <a:p>
            <a:r>
              <a:rPr lang="en-CA" dirty="0"/>
              <a:t>30 minutes </a:t>
            </a:r>
          </a:p>
          <a:p>
            <a:r>
              <a:rPr lang="en-CA" dirty="0"/>
              <a:t>Go!</a:t>
            </a:r>
          </a:p>
        </p:txBody>
      </p:sp>
      <p:pic>
        <p:nvPicPr>
          <p:cNvPr id="5" name="Picture 4">
            <a:extLst>
              <a:ext uri="{FF2B5EF4-FFF2-40B4-BE49-F238E27FC236}">
                <a16:creationId xmlns:a16="http://schemas.microsoft.com/office/drawing/2014/main" id="{434FC1F0-5E78-924E-96B5-25DF4F1CB38A}"/>
              </a:ext>
            </a:extLst>
          </p:cNvPr>
          <p:cNvPicPr>
            <a:picLocks noChangeAspect="1"/>
          </p:cNvPicPr>
          <p:nvPr/>
        </p:nvPicPr>
        <p:blipFill>
          <a:blip r:embed="rId2"/>
          <a:stretch>
            <a:fillRect/>
          </a:stretch>
        </p:blipFill>
        <p:spPr>
          <a:xfrm>
            <a:off x="659615" y="2276872"/>
            <a:ext cx="6264696" cy="4416982"/>
          </a:xfrm>
          <a:prstGeom prst="rect">
            <a:avLst/>
          </a:prstGeom>
        </p:spPr>
      </p:pic>
      <p:sp>
        <p:nvSpPr>
          <p:cNvPr id="7" name="Titre 1">
            <a:extLst>
              <a:ext uri="{FF2B5EF4-FFF2-40B4-BE49-F238E27FC236}">
                <a16:creationId xmlns:a16="http://schemas.microsoft.com/office/drawing/2014/main" id="{7B5E5D2B-58DA-0340-B194-8F505DA8E35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Coding competition</a:t>
            </a:r>
          </a:p>
        </p:txBody>
      </p:sp>
    </p:spTree>
    <p:extLst>
      <p:ext uri="{BB962C8B-B14F-4D97-AF65-F5344CB8AC3E}">
        <p14:creationId xmlns:p14="http://schemas.microsoft.com/office/powerpoint/2010/main" val="361200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lnSpcReduction="10000"/>
          </a:bodyPr>
          <a:lstStyle/>
          <a:p>
            <a:r>
              <a:rPr lang="en-CA" dirty="0"/>
              <a:t>Work on Titanic dataset</a:t>
            </a:r>
          </a:p>
          <a:p>
            <a:r>
              <a:rPr lang="en-CA" dirty="0"/>
              <a:t>Work in groups for 30 minutes</a:t>
            </a:r>
          </a:p>
          <a:p>
            <a:r>
              <a:rPr lang="en-CA" dirty="0"/>
              <a:t>Requirements:</a:t>
            </a:r>
          </a:p>
          <a:p>
            <a:pPr marL="971550" lvl="1" indent="-514350">
              <a:buFont typeface="+mj-lt"/>
              <a:buAutoNum type="arabicPeriod"/>
            </a:pPr>
            <a:r>
              <a:rPr lang="en-CA" dirty="0"/>
              <a:t>Compare DTs and ANNs</a:t>
            </a:r>
          </a:p>
          <a:p>
            <a:pPr marL="971550" lvl="1" indent="-514350">
              <a:buFont typeface="+mj-lt"/>
              <a:buAutoNum type="arabicPeriod"/>
            </a:pPr>
            <a:r>
              <a:rPr lang="en-CA" dirty="0"/>
              <a:t>Hyper-parameters tuning?</a:t>
            </a:r>
          </a:p>
          <a:p>
            <a:pPr marL="971550" lvl="1" indent="-514350">
              <a:buFont typeface="+mj-lt"/>
              <a:buAutoNum type="arabicPeriod"/>
            </a:pPr>
            <a:r>
              <a:rPr lang="en-CA" dirty="0"/>
              <a:t>Apply performance metrics </a:t>
            </a:r>
          </a:p>
          <a:p>
            <a:pPr marL="971550" lvl="1" indent="-514350">
              <a:buFont typeface="+mj-lt"/>
              <a:buAutoNum type="arabicPeriod"/>
            </a:pPr>
            <a:r>
              <a:rPr lang="en-CA" dirty="0"/>
              <a:t>4 minutes presentation</a:t>
            </a:r>
          </a:p>
          <a:p>
            <a:pPr marL="971550" lvl="1" indent="-514350">
              <a:buFont typeface="+mj-lt"/>
              <a:buAutoNum type="arabicPeriod"/>
            </a:pPr>
            <a:r>
              <a:rPr lang="en-CA" dirty="0"/>
              <a:t>Bonus: Apply Support Vector Machines (SVM)?</a:t>
            </a:r>
          </a:p>
          <a:p>
            <a:pPr marL="0" indent="0">
              <a:buNone/>
            </a:pPr>
            <a:endParaRPr lang="en-CA" dirty="0"/>
          </a:p>
          <a:p>
            <a:pPr marL="0" indent="0">
              <a:buNone/>
            </a:pPr>
            <a:r>
              <a:rPr lang="en-CA" dirty="0">
                <a:solidFill>
                  <a:srgbClr val="FF0000"/>
                </a:solidFill>
              </a:rPr>
              <a:t>Go Go Go!</a:t>
            </a:r>
          </a:p>
        </p:txBody>
      </p:sp>
      <p:sp>
        <p:nvSpPr>
          <p:cNvPr id="5" name="Title 4">
            <a:extLst>
              <a:ext uri="{FF2B5EF4-FFF2-40B4-BE49-F238E27FC236}">
                <a16:creationId xmlns:a16="http://schemas.microsoft.com/office/drawing/2014/main" id="{37330759-C79B-0B44-B599-12BABB216000}"/>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C3EDB5E4-57C3-7842-8EC4-C267C9592B6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Coding competition</a:t>
            </a:r>
          </a:p>
        </p:txBody>
      </p:sp>
    </p:spTree>
    <p:extLst>
      <p:ext uri="{BB962C8B-B14F-4D97-AF65-F5344CB8AC3E}">
        <p14:creationId xmlns:p14="http://schemas.microsoft.com/office/powerpoint/2010/main" val="132148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46ED11-23A2-A14B-948F-36198958BE9A}"/>
              </a:ext>
            </a:extLst>
          </p:cNvPr>
          <p:cNvSpPr>
            <a:spLocks noGrp="1"/>
          </p:cNvSpPr>
          <p:nvPr>
            <p:ph sz="half" idx="1"/>
          </p:nvPr>
        </p:nvSpPr>
        <p:spPr>
          <a:xfrm>
            <a:off x="628650" y="1825625"/>
            <a:ext cx="8407846" cy="4351338"/>
          </a:xfrm>
        </p:spPr>
        <p:txBody>
          <a:bodyPr>
            <a:normAutofit lnSpcReduction="10000"/>
          </a:bodyPr>
          <a:lstStyle/>
          <a:p>
            <a:r>
              <a:rPr lang="en-CA" b="1" dirty="0">
                <a:solidFill>
                  <a:srgbClr val="C00000"/>
                </a:solidFill>
              </a:rPr>
              <a:t>Technical definition</a:t>
            </a:r>
          </a:p>
          <a:p>
            <a:pPr marL="0" indent="0">
              <a:buNone/>
            </a:pPr>
            <a:r>
              <a:rPr lang="en-CA" sz="2400" dirty="0"/>
              <a:t>“A computer program is said to learn from experience </a:t>
            </a:r>
            <a:r>
              <a:rPr lang="en-CA" sz="2400" i="1" dirty="0"/>
              <a:t>E</a:t>
            </a:r>
            <a:r>
              <a:rPr lang="en-CA" sz="2400" dirty="0"/>
              <a:t> with respect to some class of tasks </a:t>
            </a:r>
            <a:r>
              <a:rPr lang="en-CA" sz="2400" i="1" dirty="0"/>
              <a:t>T</a:t>
            </a:r>
            <a:r>
              <a:rPr lang="en-CA" sz="2400" dirty="0"/>
              <a:t> and performance measure </a:t>
            </a:r>
            <a:r>
              <a:rPr lang="en-CA" sz="2400" i="1" dirty="0"/>
              <a:t>P</a:t>
            </a:r>
            <a:r>
              <a:rPr lang="en-CA" sz="2400" dirty="0"/>
              <a:t>, if its performance at tasks in </a:t>
            </a:r>
            <a:r>
              <a:rPr lang="en-CA" sz="2400" i="1" dirty="0"/>
              <a:t>T</a:t>
            </a:r>
            <a:r>
              <a:rPr lang="en-CA" sz="2400" dirty="0"/>
              <a:t>, as measured by </a:t>
            </a:r>
            <a:r>
              <a:rPr lang="en-CA" sz="2400" i="1" dirty="0"/>
              <a:t>P</a:t>
            </a:r>
            <a:r>
              <a:rPr lang="en-CA" sz="2400" dirty="0"/>
              <a:t>, improves with experience </a:t>
            </a:r>
            <a:r>
              <a:rPr lang="en-CA" sz="2400" i="1" dirty="0"/>
              <a:t>E</a:t>
            </a:r>
            <a:r>
              <a:rPr lang="en-CA" sz="2400" dirty="0"/>
              <a:t>”  - Tom Mitchel</a:t>
            </a:r>
          </a:p>
          <a:p>
            <a:pPr marL="0" indent="0">
              <a:buNone/>
            </a:pPr>
            <a:endParaRPr lang="en-CA" sz="2400" b="1" dirty="0">
              <a:solidFill>
                <a:srgbClr val="C00000"/>
              </a:solidFill>
            </a:endParaRPr>
          </a:p>
          <a:p>
            <a:r>
              <a:rPr lang="en-CA" b="1" dirty="0">
                <a:solidFill>
                  <a:srgbClr val="C00000"/>
                </a:solidFill>
              </a:rPr>
              <a:t>Less formal</a:t>
            </a:r>
          </a:p>
          <a:p>
            <a:pPr marL="0" indent="0">
              <a:buNone/>
            </a:pPr>
            <a:r>
              <a:rPr lang="en-CA" sz="2400" dirty="0"/>
              <a:t>- “Computer systems that automatically improve with experience”</a:t>
            </a:r>
          </a:p>
          <a:p>
            <a:pPr marL="0" indent="0">
              <a:buNone/>
            </a:pPr>
            <a:r>
              <a:rPr lang="en-CA" sz="2400" dirty="0"/>
              <a:t>- ML is the set of “algorithms and statistical models that computer systems use to perform a specific task without using explicit instructions”</a:t>
            </a:r>
          </a:p>
          <a:p>
            <a:pPr marL="0" indent="0">
              <a:buNone/>
            </a:pPr>
            <a:endParaRPr lang="en-CA" b="1" dirty="0">
              <a:solidFill>
                <a:srgbClr val="C00000"/>
              </a:solidFill>
            </a:endParaRPr>
          </a:p>
          <a:p>
            <a:endParaRPr lang="en-CA" b="1" dirty="0">
              <a:solidFill>
                <a:srgbClr val="C00000"/>
              </a:solidFill>
            </a:endParaRPr>
          </a:p>
        </p:txBody>
      </p:sp>
      <p:sp>
        <p:nvSpPr>
          <p:cNvPr id="7" name="Title 6">
            <a:extLst>
              <a:ext uri="{FF2B5EF4-FFF2-40B4-BE49-F238E27FC236}">
                <a16:creationId xmlns:a16="http://schemas.microsoft.com/office/drawing/2014/main" id="{F7D09261-12B4-1F4A-9864-1509EF723A49}"/>
              </a:ext>
            </a:extLst>
          </p:cNvPr>
          <p:cNvSpPr>
            <a:spLocks noGrp="1"/>
          </p:cNvSpPr>
          <p:nvPr>
            <p:ph type="title"/>
          </p:nvPr>
        </p:nvSpPr>
        <p:spPr/>
        <p:txBody>
          <a:bodyPr/>
          <a:lstStyle/>
          <a:p>
            <a:endParaRPr lang="en-CA"/>
          </a:p>
        </p:txBody>
      </p:sp>
      <p:sp>
        <p:nvSpPr>
          <p:cNvPr id="8" name="Titre 1">
            <a:extLst>
              <a:ext uri="{FF2B5EF4-FFF2-40B4-BE49-F238E27FC236}">
                <a16:creationId xmlns:a16="http://schemas.microsoft.com/office/drawing/2014/main" id="{EDD98705-AC26-3842-80DB-A5BB0ED729B9}"/>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definitions</a:t>
            </a:r>
          </a:p>
        </p:txBody>
      </p:sp>
    </p:spTree>
    <p:extLst>
      <p:ext uri="{BB962C8B-B14F-4D97-AF65-F5344CB8AC3E}">
        <p14:creationId xmlns:p14="http://schemas.microsoft.com/office/powerpoint/2010/main" val="357704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Evolution of ML</a:t>
            </a:r>
          </a:p>
          <a:p>
            <a:r>
              <a:rPr lang="en-CA" dirty="0"/>
              <a:t>Exploits abundance of data</a:t>
            </a:r>
          </a:p>
          <a:p>
            <a:r>
              <a:rPr lang="en-CA" dirty="0"/>
              <a:t>Automatic extraction of features</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spTree>
    <p:extLst>
      <p:ext uri="{BB962C8B-B14F-4D97-AF65-F5344CB8AC3E}">
        <p14:creationId xmlns:p14="http://schemas.microsoft.com/office/powerpoint/2010/main" val="6713359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2" name="Picture 1">
            <a:extLst>
              <a:ext uri="{FF2B5EF4-FFF2-40B4-BE49-F238E27FC236}">
                <a16:creationId xmlns:a16="http://schemas.microsoft.com/office/drawing/2014/main" id="{06E9F0F4-F222-FB41-9A0A-90D3B861B6F0}"/>
              </a:ext>
            </a:extLst>
          </p:cNvPr>
          <p:cNvPicPr>
            <a:picLocks noChangeAspect="1"/>
          </p:cNvPicPr>
          <p:nvPr/>
        </p:nvPicPr>
        <p:blipFill>
          <a:blip r:embed="rId2"/>
          <a:stretch>
            <a:fillRect/>
          </a:stretch>
        </p:blipFill>
        <p:spPr>
          <a:xfrm>
            <a:off x="395536" y="2967834"/>
            <a:ext cx="7659589" cy="3344065"/>
          </a:xfrm>
          <a:prstGeom prst="rect">
            <a:avLst/>
          </a:prstGeom>
        </p:spPr>
      </p:pic>
    </p:spTree>
    <p:extLst>
      <p:ext uri="{BB962C8B-B14F-4D97-AF65-F5344CB8AC3E}">
        <p14:creationId xmlns:p14="http://schemas.microsoft.com/office/powerpoint/2010/main" val="17516591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a:p>
            <a:r>
              <a:rPr lang="en-CA" dirty="0"/>
              <a:t>Image classification</a:t>
            </a:r>
          </a:p>
          <a:p>
            <a:r>
              <a:rPr lang="en-CA" dirty="0"/>
              <a:t>Challenges</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4" name="Picture 3">
            <a:extLst>
              <a:ext uri="{FF2B5EF4-FFF2-40B4-BE49-F238E27FC236}">
                <a16:creationId xmlns:a16="http://schemas.microsoft.com/office/drawing/2014/main" id="{6EBA31F6-3D89-3841-BAD4-1D67B1AB0E5B}"/>
              </a:ext>
            </a:extLst>
          </p:cNvPr>
          <p:cNvPicPr>
            <a:picLocks noChangeAspect="1"/>
          </p:cNvPicPr>
          <p:nvPr/>
        </p:nvPicPr>
        <p:blipFill>
          <a:blip r:embed="rId3"/>
          <a:stretch>
            <a:fillRect/>
          </a:stretch>
        </p:blipFill>
        <p:spPr>
          <a:xfrm>
            <a:off x="2859118" y="3027542"/>
            <a:ext cx="5686028" cy="3161559"/>
          </a:xfrm>
          <a:prstGeom prst="rect">
            <a:avLst/>
          </a:prstGeom>
        </p:spPr>
      </p:pic>
      <p:sp>
        <p:nvSpPr>
          <p:cNvPr id="7" name="Rectangle 6">
            <a:extLst>
              <a:ext uri="{FF2B5EF4-FFF2-40B4-BE49-F238E27FC236}">
                <a16:creationId xmlns:a16="http://schemas.microsoft.com/office/drawing/2014/main" id="{8ACB480F-350B-264D-BA07-6006F884E692}"/>
              </a:ext>
            </a:extLst>
          </p:cNvPr>
          <p:cNvSpPr/>
          <p:nvPr/>
        </p:nvSpPr>
        <p:spPr>
          <a:xfrm>
            <a:off x="3923928" y="6176963"/>
            <a:ext cx="2409634" cy="261610"/>
          </a:xfrm>
          <a:prstGeom prst="rect">
            <a:avLst/>
          </a:prstGeom>
        </p:spPr>
        <p:txBody>
          <a:bodyPr wrap="none">
            <a:spAutoFit/>
          </a:bodyPr>
          <a:lstStyle/>
          <a:p>
            <a:r>
              <a:rPr lang="en-CA" sz="1100" dirty="0"/>
              <a:t>https://cs231n.github.io/classification/</a:t>
            </a:r>
          </a:p>
        </p:txBody>
      </p:sp>
    </p:spTree>
    <p:extLst>
      <p:ext uri="{BB962C8B-B14F-4D97-AF65-F5344CB8AC3E}">
        <p14:creationId xmlns:p14="http://schemas.microsoft.com/office/powerpoint/2010/main" val="4219131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a:p>
            <a:endParaRPr lang="en-CA" dirty="0"/>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2" name="Picture 1">
            <a:extLst>
              <a:ext uri="{FF2B5EF4-FFF2-40B4-BE49-F238E27FC236}">
                <a16:creationId xmlns:a16="http://schemas.microsoft.com/office/drawing/2014/main" id="{3DDBC232-7A3E-384B-B65B-F28DF8272B7F}"/>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1331640" y="2780928"/>
            <a:ext cx="5918200" cy="2019300"/>
          </a:xfrm>
          <a:prstGeom prst="rect">
            <a:avLst/>
          </a:prstGeom>
        </p:spPr>
      </p:pic>
      <p:sp>
        <p:nvSpPr>
          <p:cNvPr id="7" name="Rectangle 6">
            <a:extLst>
              <a:ext uri="{FF2B5EF4-FFF2-40B4-BE49-F238E27FC236}">
                <a16:creationId xmlns:a16="http://schemas.microsoft.com/office/drawing/2014/main" id="{042F7C29-AD80-2E43-86B4-085FD2966FC4}"/>
              </a:ext>
            </a:extLst>
          </p:cNvPr>
          <p:cNvSpPr/>
          <p:nvPr/>
        </p:nvSpPr>
        <p:spPr>
          <a:xfrm>
            <a:off x="3231232" y="5064837"/>
            <a:ext cx="2718048" cy="1200329"/>
          </a:xfrm>
          <a:prstGeom prst="rect">
            <a:avLst/>
          </a:prstGeom>
        </p:spPr>
        <p:txBody>
          <a:bodyPr wrap="square">
            <a:spAutoFit/>
          </a:bodyPr>
          <a:lstStyle/>
          <a:p>
            <a:r>
              <a:rPr lang="en-CA" dirty="0">
                <a:latin typeface="STIXGeneral-Regular" pitchFamily="2" charset="2"/>
              </a:rPr>
              <a:t>0×0+1×1+3×2+4×3=19,</a:t>
            </a:r>
          </a:p>
          <a:p>
            <a:r>
              <a:rPr lang="en-CA" dirty="0">
                <a:latin typeface="STIXGeneral-Regular" pitchFamily="2" charset="2"/>
              </a:rPr>
              <a:t>1×0+2×1+4×2+5×3=25,</a:t>
            </a:r>
          </a:p>
          <a:p>
            <a:r>
              <a:rPr lang="en-CA" dirty="0">
                <a:latin typeface="STIXGeneral-Regular" pitchFamily="2" charset="2"/>
              </a:rPr>
              <a:t>3×0+4×1+6×2+7×3=37,</a:t>
            </a:r>
          </a:p>
          <a:p>
            <a:r>
              <a:rPr lang="en-CA" dirty="0">
                <a:latin typeface="STIXGeneral-Regular" pitchFamily="2" charset="2"/>
              </a:rPr>
              <a:t>4×0+5×1+7×2+8×3=43</a:t>
            </a:r>
            <a:endParaRPr lang="en-CA" dirty="0"/>
          </a:p>
        </p:txBody>
      </p:sp>
    </p:spTree>
    <p:extLst>
      <p:ext uri="{BB962C8B-B14F-4D97-AF65-F5344CB8AC3E}">
        <p14:creationId xmlns:p14="http://schemas.microsoft.com/office/powerpoint/2010/main" val="2431655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Convolutional Neural Networks</a:t>
            </a:r>
          </a:p>
          <a:p>
            <a:r>
              <a:rPr lang="en-CA" dirty="0"/>
              <a:t>Image classification</a:t>
            </a:r>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4" name="Picture 3">
            <a:extLst>
              <a:ext uri="{FF2B5EF4-FFF2-40B4-BE49-F238E27FC236}">
                <a16:creationId xmlns:a16="http://schemas.microsoft.com/office/drawing/2014/main" id="{724C8070-9C10-7946-8A10-7DA80D29A145}"/>
              </a:ext>
            </a:extLst>
          </p:cNvPr>
          <p:cNvPicPr>
            <a:picLocks noChangeAspect="1"/>
          </p:cNvPicPr>
          <p:nvPr/>
        </p:nvPicPr>
        <p:blipFill>
          <a:blip r:embed="rId2"/>
          <a:stretch>
            <a:fillRect/>
          </a:stretch>
        </p:blipFill>
        <p:spPr>
          <a:xfrm>
            <a:off x="467544" y="2708920"/>
            <a:ext cx="8406830" cy="3277239"/>
          </a:xfrm>
          <a:prstGeom prst="rect">
            <a:avLst/>
          </a:prstGeom>
        </p:spPr>
      </p:pic>
      <p:sp>
        <p:nvSpPr>
          <p:cNvPr id="8" name="Rectangle 7">
            <a:extLst>
              <a:ext uri="{FF2B5EF4-FFF2-40B4-BE49-F238E27FC236}">
                <a16:creationId xmlns:a16="http://schemas.microsoft.com/office/drawing/2014/main" id="{0F6427B6-32E1-2B4D-AA0A-0BE916448128}"/>
              </a:ext>
            </a:extLst>
          </p:cNvPr>
          <p:cNvSpPr/>
          <p:nvPr/>
        </p:nvSpPr>
        <p:spPr>
          <a:xfrm>
            <a:off x="2191331" y="5945062"/>
            <a:ext cx="4572000" cy="246221"/>
          </a:xfrm>
          <a:prstGeom prst="rect">
            <a:avLst/>
          </a:prstGeom>
        </p:spPr>
        <p:txBody>
          <a:bodyPr>
            <a:spAutoFit/>
          </a:bodyPr>
          <a:lstStyle/>
          <a:p>
            <a:r>
              <a:rPr lang="en-CA" sz="1000" dirty="0"/>
              <a:t>https://</a:t>
            </a:r>
            <a:r>
              <a:rPr lang="en-CA" sz="1000" dirty="0" err="1"/>
              <a:t>semiengineering.com</a:t>
            </a:r>
            <a:r>
              <a:rPr lang="en-CA" sz="1000" dirty="0"/>
              <a:t>/new-vision-technologies-for-real-world-applications/</a:t>
            </a:r>
          </a:p>
        </p:txBody>
      </p:sp>
    </p:spTree>
    <p:extLst>
      <p:ext uri="{BB962C8B-B14F-4D97-AF65-F5344CB8AC3E}">
        <p14:creationId xmlns:p14="http://schemas.microsoft.com/office/powerpoint/2010/main" val="328314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a:t>Recurrent Neural Networks</a:t>
            </a:r>
          </a:p>
          <a:p>
            <a:r>
              <a:rPr lang="en-CA" dirty="0"/>
              <a:t>Time series analysis</a:t>
            </a:r>
          </a:p>
          <a:p>
            <a:pPr lvl="1"/>
            <a:r>
              <a:rPr lang="en-CA" dirty="0"/>
              <a:t>Temporal correlation</a:t>
            </a:r>
          </a:p>
          <a:p>
            <a:r>
              <a:rPr lang="en-CA" dirty="0"/>
              <a:t>Text and speech analysis</a:t>
            </a:r>
          </a:p>
          <a:p>
            <a:pPr lvl="1"/>
            <a:endParaRPr lang="en-CA" dirty="0"/>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Deep Learning </a:t>
            </a:r>
          </a:p>
        </p:txBody>
      </p:sp>
      <p:pic>
        <p:nvPicPr>
          <p:cNvPr id="2" name="Picture 1">
            <a:extLst>
              <a:ext uri="{FF2B5EF4-FFF2-40B4-BE49-F238E27FC236}">
                <a16:creationId xmlns:a16="http://schemas.microsoft.com/office/drawing/2014/main" id="{AE6FEFDE-2202-0B4E-87CE-45C6EF308809}"/>
              </a:ext>
            </a:extLst>
          </p:cNvPr>
          <p:cNvPicPr>
            <a:picLocks noChangeAspect="1"/>
          </p:cNvPicPr>
          <p:nvPr/>
        </p:nvPicPr>
        <p:blipFill>
          <a:blip r:embed="rId2"/>
          <a:stretch>
            <a:fillRect/>
          </a:stretch>
        </p:blipFill>
        <p:spPr>
          <a:xfrm>
            <a:off x="4572000" y="3195560"/>
            <a:ext cx="4572000" cy="2860613"/>
          </a:xfrm>
          <a:prstGeom prst="rect">
            <a:avLst/>
          </a:prstGeom>
        </p:spPr>
      </p:pic>
      <p:sp>
        <p:nvSpPr>
          <p:cNvPr id="4" name="Rectangle 3">
            <a:extLst>
              <a:ext uri="{FF2B5EF4-FFF2-40B4-BE49-F238E27FC236}">
                <a16:creationId xmlns:a16="http://schemas.microsoft.com/office/drawing/2014/main" id="{508FFAA3-1CFB-7A40-96E4-092723B08176}"/>
              </a:ext>
            </a:extLst>
          </p:cNvPr>
          <p:cNvSpPr/>
          <p:nvPr/>
        </p:nvSpPr>
        <p:spPr>
          <a:xfrm>
            <a:off x="5148064" y="6029609"/>
            <a:ext cx="3744416" cy="415498"/>
          </a:xfrm>
          <a:prstGeom prst="rect">
            <a:avLst/>
          </a:prstGeom>
        </p:spPr>
        <p:txBody>
          <a:bodyPr wrap="square">
            <a:spAutoFit/>
          </a:bodyPr>
          <a:lstStyle/>
          <a:p>
            <a:r>
              <a:rPr lang="en-CA" sz="1050" dirty="0"/>
              <a:t>https://</a:t>
            </a:r>
            <a:r>
              <a:rPr lang="en-CA" sz="1050" dirty="0" err="1"/>
              <a:t>software.intel.com</a:t>
            </a:r>
            <a:r>
              <a:rPr lang="en-CA" sz="1050" dirty="0"/>
              <a:t>/content/www/us/</a:t>
            </a:r>
            <a:r>
              <a:rPr lang="en-CA" sz="1050" dirty="0" err="1"/>
              <a:t>en</a:t>
            </a:r>
            <a:r>
              <a:rPr lang="en-CA" sz="1050" dirty="0"/>
              <a:t>/develop/training/course-time-series-</a:t>
            </a:r>
            <a:r>
              <a:rPr lang="en-CA" sz="1050" dirty="0" err="1"/>
              <a:t>analysis.html</a:t>
            </a:r>
            <a:endParaRPr lang="en-CA" sz="1050" dirty="0"/>
          </a:p>
        </p:txBody>
      </p:sp>
      <p:pic>
        <p:nvPicPr>
          <p:cNvPr id="7" name="Picture 6">
            <a:extLst>
              <a:ext uri="{FF2B5EF4-FFF2-40B4-BE49-F238E27FC236}">
                <a16:creationId xmlns:a16="http://schemas.microsoft.com/office/drawing/2014/main" id="{D9D64522-5E4A-8D47-A1DB-D575E0268E09}"/>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251520" y="3861048"/>
            <a:ext cx="4355382" cy="1798351"/>
          </a:xfrm>
          <a:prstGeom prst="rect">
            <a:avLst/>
          </a:prstGeom>
        </p:spPr>
      </p:pic>
      <p:sp>
        <p:nvSpPr>
          <p:cNvPr id="8" name="Rectangle 7">
            <a:extLst>
              <a:ext uri="{FF2B5EF4-FFF2-40B4-BE49-F238E27FC236}">
                <a16:creationId xmlns:a16="http://schemas.microsoft.com/office/drawing/2014/main" id="{B6837BF3-406C-8E45-B51F-4CDECC5A547A}"/>
              </a:ext>
            </a:extLst>
          </p:cNvPr>
          <p:cNvSpPr/>
          <p:nvPr/>
        </p:nvSpPr>
        <p:spPr>
          <a:xfrm>
            <a:off x="576064" y="5854958"/>
            <a:ext cx="4572000" cy="261610"/>
          </a:xfrm>
          <a:prstGeom prst="rect">
            <a:avLst/>
          </a:prstGeom>
        </p:spPr>
        <p:txBody>
          <a:bodyPr>
            <a:spAutoFit/>
          </a:bodyPr>
          <a:lstStyle/>
          <a:p>
            <a:r>
              <a:rPr lang="en-CA" sz="1050" dirty="0"/>
              <a:t>http://d2l.ai/</a:t>
            </a:r>
            <a:r>
              <a:rPr lang="en-CA" sz="1050" dirty="0" err="1"/>
              <a:t>chapter_recurrent</a:t>
            </a:r>
            <a:r>
              <a:rPr lang="en-CA" sz="1050" dirty="0"/>
              <a:t>-neural-networks/</a:t>
            </a:r>
            <a:r>
              <a:rPr lang="en-CA" sz="1050" dirty="0" err="1"/>
              <a:t>rnn.html</a:t>
            </a:r>
            <a:endParaRPr lang="en-CA" sz="1050" dirty="0"/>
          </a:p>
        </p:txBody>
      </p:sp>
    </p:spTree>
    <p:extLst>
      <p:ext uri="{BB962C8B-B14F-4D97-AF65-F5344CB8AC3E}">
        <p14:creationId xmlns:p14="http://schemas.microsoft.com/office/powerpoint/2010/main" val="42505491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pPr>
              <a:buFont typeface="Courier New" panose="02070309020205020404" pitchFamily="49" charset="0"/>
              <a:buChar char="o"/>
            </a:pPr>
            <a:r>
              <a:rPr lang="en-CA" dirty="0"/>
              <a:t>Introductory books:</a:t>
            </a:r>
          </a:p>
          <a:p>
            <a:pPr lvl="1">
              <a:buFont typeface="Courier New" panose="02070309020205020404" pitchFamily="49" charset="0"/>
              <a:buChar char="o"/>
            </a:pPr>
            <a:r>
              <a:rPr lang="en-CA" sz="2000" dirty="0">
                <a:hlinkClick r:id="rId2"/>
              </a:rPr>
              <a:t>The Elements of Statistical Learning</a:t>
            </a:r>
            <a:endParaRPr lang="en-CA" sz="2000" dirty="0"/>
          </a:p>
          <a:p>
            <a:pPr lvl="1">
              <a:buFont typeface="Courier New" panose="02070309020205020404" pitchFamily="49" charset="0"/>
              <a:buChar char="o"/>
            </a:pPr>
            <a:r>
              <a:rPr lang="en-CA" sz="2000" dirty="0">
                <a:hlinkClick r:id="rId3"/>
              </a:rPr>
              <a:t>Information Theory, Inference, and Learning Algorithms</a:t>
            </a:r>
            <a:endParaRPr lang="en-CA" sz="2000" dirty="0"/>
          </a:p>
          <a:p>
            <a:pPr lvl="1">
              <a:buFont typeface="Courier New" panose="02070309020205020404" pitchFamily="49" charset="0"/>
              <a:buChar char="o"/>
            </a:pPr>
            <a:r>
              <a:rPr lang="en-CA" sz="2000" dirty="0">
                <a:hlinkClick r:id="rId4"/>
              </a:rPr>
              <a:t>Understanding Machine Learning: From Theory to Algorithms</a:t>
            </a:r>
            <a:endParaRPr lang="en-CA" sz="2000" dirty="0"/>
          </a:p>
          <a:p>
            <a:pPr lvl="1">
              <a:buFont typeface="Courier New" panose="02070309020205020404" pitchFamily="49" charset="0"/>
              <a:buChar char="o"/>
            </a:pPr>
            <a:r>
              <a:rPr lang="en-CA" sz="2000" dirty="0">
                <a:hlinkClick r:id="rId5"/>
              </a:rPr>
              <a:t>Dive into Deep Learning</a:t>
            </a:r>
            <a:endParaRPr lang="en-CA" sz="2000" dirty="0"/>
          </a:p>
          <a:p>
            <a:pPr>
              <a:buFont typeface="Courier New" panose="02070309020205020404" pitchFamily="49" charset="0"/>
              <a:buChar char="o"/>
            </a:pPr>
            <a:r>
              <a:rPr lang="en-CA" dirty="0"/>
              <a:t>Online resources</a:t>
            </a:r>
          </a:p>
          <a:p>
            <a:pPr lvl="1">
              <a:buFont typeface="Courier New" panose="02070309020205020404" pitchFamily="49" charset="0"/>
              <a:buChar char="o"/>
            </a:pPr>
            <a:r>
              <a:rPr lang="en-CA" sz="2000" dirty="0"/>
              <a:t>Online courses: EdX, Coursera, ...</a:t>
            </a:r>
          </a:p>
          <a:p>
            <a:pPr lvl="1">
              <a:buFont typeface="Courier New" panose="02070309020205020404" pitchFamily="49" charset="0"/>
              <a:buChar char="o"/>
            </a:pPr>
            <a:r>
              <a:rPr lang="en-CA" sz="2000" dirty="0"/>
              <a:t>Datasets and competitions: </a:t>
            </a:r>
            <a:r>
              <a:rPr lang="en-CA" sz="2000" dirty="0">
                <a:hlinkClick r:id="rId6"/>
              </a:rPr>
              <a:t>Kaggle</a:t>
            </a:r>
            <a:r>
              <a:rPr lang="en-CA" sz="2000" dirty="0"/>
              <a:t>, </a:t>
            </a:r>
            <a:r>
              <a:rPr lang="en-CA" sz="2000" dirty="0">
                <a:hlinkClick r:id="rId7"/>
              </a:rPr>
              <a:t>IEEEDataPort</a:t>
            </a:r>
            <a:r>
              <a:rPr lang="en-CA" sz="2000" dirty="0"/>
              <a:t>, …</a:t>
            </a:r>
          </a:p>
          <a:p>
            <a:pPr lvl="1">
              <a:buFont typeface="Courier New" panose="02070309020205020404" pitchFamily="49" charset="0"/>
              <a:buChar char="o"/>
            </a:pPr>
            <a:r>
              <a:rPr lang="en-CA" sz="2000" dirty="0"/>
              <a:t>Online articles: </a:t>
            </a:r>
            <a:r>
              <a:rPr lang="en-CA" sz="2000" dirty="0">
                <a:hlinkClick r:id="rId8"/>
              </a:rPr>
              <a:t>Towards Data Science</a:t>
            </a:r>
            <a:r>
              <a:rPr lang="en-CA" sz="2000" dirty="0"/>
              <a:t>, </a:t>
            </a:r>
            <a:r>
              <a:rPr lang="en-CA" sz="2000" dirty="0">
                <a:hlinkClick r:id="rId9"/>
              </a:rPr>
              <a:t>Medium</a:t>
            </a:r>
            <a:r>
              <a:rPr lang="en-CA" sz="2000" dirty="0"/>
              <a:t>, …</a:t>
            </a:r>
          </a:p>
          <a:p>
            <a:pPr lvl="1">
              <a:buFont typeface="Courier New" panose="02070309020205020404" pitchFamily="49" charset="0"/>
              <a:buChar char="o"/>
            </a:pPr>
            <a:r>
              <a:rPr lang="en-CA" sz="2000" dirty="0"/>
              <a:t>Google is great </a:t>
            </a:r>
            <a:r>
              <a:rPr lang="en-CA" sz="2000" dirty="0">
                <a:sym typeface="Wingdings" pitchFamily="2" charset="2"/>
              </a:rPr>
              <a:t> </a:t>
            </a:r>
            <a:endParaRPr lang="en-CA" sz="2000" dirty="0"/>
          </a:p>
          <a:p>
            <a:pPr marL="0" indent="0">
              <a:buNone/>
            </a:pPr>
            <a:endParaRPr lang="en-CA" dirty="0"/>
          </a:p>
        </p:txBody>
      </p:sp>
      <p:sp>
        <p:nvSpPr>
          <p:cNvPr id="5" name="Title 4">
            <a:extLst>
              <a:ext uri="{FF2B5EF4-FFF2-40B4-BE49-F238E27FC236}">
                <a16:creationId xmlns:a16="http://schemas.microsoft.com/office/drawing/2014/main" id="{B6FD8F19-2221-6A47-8170-3A03598AEDD3}"/>
              </a:ext>
            </a:extLst>
          </p:cNvPr>
          <p:cNvSpPr>
            <a:spLocks noGrp="1"/>
          </p:cNvSpPr>
          <p:nvPr>
            <p:ph type="title"/>
          </p:nvPr>
        </p:nvSpPr>
        <p:spPr/>
        <p:txBody>
          <a:bodyPr/>
          <a:lstStyle/>
          <a:p>
            <a:endParaRPr lang="en-CA" dirty="0"/>
          </a:p>
        </p:txBody>
      </p:sp>
      <p:sp>
        <p:nvSpPr>
          <p:cNvPr id="6" name="Titre 1">
            <a:extLst>
              <a:ext uri="{FF2B5EF4-FFF2-40B4-BE49-F238E27FC236}">
                <a16:creationId xmlns:a16="http://schemas.microsoft.com/office/drawing/2014/main" id="{6C4354AF-EA8F-B54E-867A-61ECAF2AC9F6}"/>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Next steps</a:t>
            </a:r>
          </a:p>
        </p:txBody>
      </p:sp>
    </p:spTree>
    <p:extLst>
      <p:ext uri="{BB962C8B-B14F-4D97-AF65-F5344CB8AC3E}">
        <p14:creationId xmlns:p14="http://schemas.microsoft.com/office/powerpoint/2010/main" val="37358544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fontScale="85000" lnSpcReduction="20000"/>
          </a:bodyPr>
          <a:lstStyle/>
          <a:p>
            <a:r>
              <a:rPr lang="en-CA" sz="2300" dirty="0">
                <a:hlinkClick r:id="rId2"/>
              </a:rPr>
              <a:t>http://cs231n.stanford.edu/</a:t>
            </a:r>
            <a:endParaRPr lang="en-CA" sz="2300" dirty="0"/>
          </a:p>
          <a:p>
            <a:r>
              <a:rPr lang="en-CA" sz="2300" dirty="0">
                <a:hlinkClick r:id="rId3"/>
              </a:rPr>
              <a:t>https://www.siamak.page/courses/COMP551F20/index.html</a:t>
            </a:r>
            <a:endParaRPr lang="en-CA" sz="2300" dirty="0"/>
          </a:p>
          <a:p>
            <a:r>
              <a:rPr lang="en-CA" sz="2300" dirty="0">
                <a:hlinkClick r:id="rId4"/>
              </a:rPr>
              <a:t>https://homes.cs.washington.edu/~pedrod/papers/cacm12.pdf</a:t>
            </a:r>
            <a:endParaRPr lang="en-CA" sz="2300" dirty="0"/>
          </a:p>
          <a:p>
            <a:r>
              <a:rPr lang="en-CA" sz="2300" dirty="0">
                <a:hlinkClick r:id="rId3"/>
              </a:rPr>
              <a:t>https://www.siamak.page/courses/COMP551F20/index.html</a:t>
            </a:r>
            <a:endParaRPr lang="en-CA" sz="2300" dirty="0"/>
          </a:p>
          <a:p>
            <a:r>
              <a:rPr lang="en-CA" sz="2300" dirty="0">
                <a:hlinkClick r:id="rId5"/>
              </a:rPr>
              <a:t>http://d2l.ai/index.html</a:t>
            </a:r>
            <a:endParaRPr lang="en-CA" sz="2300" dirty="0"/>
          </a:p>
          <a:p>
            <a:r>
              <a:rPr lang="en-CA" sz="2300" dirty="0">
                <a:hlinkClick r:id="rId6"/>
              </a:rPr>
              <a:t>https://software.intel.com/content/www/us/en/develop/training/course-time-series-analysis.html</a:t>
            </a:r>
            <a:endParaRPr lang="en-CA" sz="2300" dirty="0"/>
          </a:p>
          <a:p>
            <a:r>
              <a:rPr lang="en-CA" sz="2300" dirty="0">
                <a:hlinkClick r:id="rId7"/>
              </a:rPr>
              <a:t>http://cs109.github.io/2015/pages/videos.html</a:t>
            </a:r>
            <a:endParaRPr lang="en-CA" sz="2300" dirty="0"/>
          </a:p>
          <a:p>
            <a:r>
              <a:rPr lang="en-CA" sz="2300" dirty="0">
                <a:hlinkClick r:id="rId8"/>
              </a:rPr>
              <a:t>https://www.ibm.com/cloud/machine-learning</a:t>
            </a:r>
            <a:endParaRPr lang="en-CA" sz="2300" dirty="0"/>
          </a:p>
          <a:p>
            <a:r>
              <a:rPr lang="en-CA" sz="2300" dirty="0">
                <a:hlinkClick r:id="rId9"/>
              </a:rPr>
              <a:t>The Elements of Statistical Learning</a:t>
            </a:r>
            <a:endParaRPr lang="en-CA" sz="2300" dirty="0"/>
          </a:p>
          <a:p>
            <a:r>
              <a:rPr lang="en-CA" sz="2300" dirty="0">
                <a:hlinkClick r:id="rId10"/>
              </a:rPr>
              <a:t>Information Theory, Inference, and Learning Algorithms</a:t>
            </a:r>
            <a:endParaRPr lang="en-CA" sz="2300" dirty="0"/>
          </a:p>
          <a:p>
            <a:r>
              <a:rPr lang="en-CA" sz="2300" dirty="0">
                <a:hlinkClick r:id="rId11"/>
              </a:rPr>
              <a:t>Understanding Machine Learning: From Theory to Algorithms</a:t>
            </a:r>
            <a:endParaRPr lang="en-CA" sz="2300" dirty="0"/>
          </a:p>
          <a:p>
            <a:r>
              <a:rPr lang="en-CA" sz="2300" dirty="0">
                <a:hlinkClick r:id="rId12"/>
              </a:rPr>
              <a:t>Dive into Deep Learning</a:t>
            </a:r>
            <a:endParaRPr lang="en-CA" sz="2300" dirty="0"/>
          </a:p>
          <a:p>
            <a:endParaRPr lang="en-CA" dirty="0"/>
          </a:p>
          <a:p>
            <a:endParaRPr lang="en-CA" dirty="0"/>
          </a:p>
          <a:p>
            <a:endParaRPr lang="en-CA" dirty="0"/>
          </a:p>
          <a:p>
            <a:endParaRPr lang="en-CA" dirty="0"/>
          </a:p>
          <a:p>
            <a:endParaRPr lang="en-CA" dirty="0"/>
          </a:p>
          <a:p>
            <a:endParaRPr lang="en-CA" dirty="0"/>
          </a:p>
        </p:txBody>
      </p:sp>
      <p:sp>
        <p:nvSpPr>
          <p:cNvPr id="5" name="Title 4">
            <a:extLst>
              <a:ext uri="{FF2B5EF4-FFF2-40B4-BE49-F238E27FC236}">
                <a16:creationId xmlns:a16="http://schemas.microsoft.com/office/drawing/2014/main" id="{5CA33886-2801-4C4C-8164-61622D2FE841}"/>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BE59B47E-C508-DA45-8BE7-663E7CB0A1E1}"/>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References</a:t>
            </a:r>
          </a:p>
        </p:txBody>
      </p:sp>
    </p:spTree>
    <p:extLst>
      <p:ext uri="{BB962C8B-B14F-4D97-AF65-F5344CB8AC3E}">
        <p14:creationId xmlns:p14="http://schemas.microsoft.com/office/powerpoint/2010/main" val="4022405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estions with solid fill">
            <a:extLst>
              <a:ext uri="{FF2B5EF4-FFF2-40B4-BE49-F238E27FC236}">
                <a16:creationId xmlns:a16="http://schemas.microsoft.com/office/drawing/2014/main" id="{0C1E37A6-1E81-E949-B0E2-CD3FD85DA41F}"/>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411760" y="1844824"/>
            <a:ext cx="3841576" cy="3841576"/>
          </a:xfrm>
        </p:spPr>
      </p:pic>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Questions?</a:t>
            </a:r>
          </a:p>
        </p:txBody>
      </p:sp>
    </p:spTree>
    <p:extLst>
      <p:ext uri="{BB962C8B-B14F-4D97-AF65-F5344CB8AC3E}">
        <p14:creationId xmlns:p14="http://schemas.microsoft.com/office/powerpoint/2010/main" val="1780349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a:bodyPr>
          <a:lstStyle/>
          <a:p>
            <a:r>
              <a:rPr lang="en-CA" dirty="0" err="1"/>
              <a:t>Github</a:t>
            </a:r>
            <a:r>
              <a:rPr lang="en-CA" dirty="0"/>
              <a:t> repo</a:t>
            </a:r>
          </a:p>
          <a:p>
            <a:pPr marL="0" indent="0" algn="ctr">
              <a:buNone/>
            </a:pPr>
            <a:r>
              <a:rPr lang="en-CA" sz="2400" dirty="0">
                <a:hlinkClick r:id="rId2"/>
              </a:rPr>
              <a:t>https://github.com/abdelrahman-ayad/MiCM-introML-W21</a:t>
            </a:r>
            <a:endParaRPr lang="en-CA" sz="2400" dirty="0"/>
          </a:p>
          <a:p>
            <a:endParaRPr lang="en-CA" dirty="0"/>
          </a:p>
          <a:p>
            <a:r>
              <a:rPr lang="en-CA" dirty="0"/>
              <a:t>Contact info:</a:t>
            </a:r>
          </a:p>
          <a:p>
            <a:pPr marL="0" indent="0" algn="ctr">
              <a:buNone/>
            </a:pPr>
            <a:r>
              <a:rPr lang="en-CA" dirty="0">
                <a:hlinkClick r:id="rId3"/>
              </a:rPr>
              <a:t>abdelrahman.ayad@mcgill.ca</a:t>
            </a:r>
            <a:endParaRPr lang="en-CA" dirty="0"/>
          </a:p>
          <a:p>
            <a:endParaRPr lang="en-CA" dirty="0"/>
          </a:p>
        </p:txBody>
      </p:sp>
      <p:sp>
        <p:nvSpPr>
          <p:cNvPr id="5" name="Title 4">
            <a:extLst>
              <a:ext uri="{FF2B5EF4-FFF2-40B4-BE49-F238E27FC236}">
                <a16:creationId xmlns:a16="http://schemas.microsoft.com/office/drawing/2014/main" id="{F77A5F1B-E19B-EF4E-9D2A-7E378E34F815}"/>
              </a:ext>
            </a:extLst>
          </p:cNvPr>
          <p:cNvSpPr>
            <a:spLocks noGrp="1"/>
          </p:cNvSpPr>
          <p:nvPr>
            <p:ph type="title"/>
          </p:nvPr>
        </p:nvSpPr>
        <p:spPr/>
        <p:txBody>
          <a:bodyPr/>
          <a:lstStyle/>
          <a:p>
            <a:endParaRPr lang="en-CA"/>
          </a:p>
        </p:txBody>
      </p:sp>
      <p:sp>
        <p:nvSpPr>
          <p:cNvPr id="6" name="Titre 1">
            <a:extLst>
              <a:ext uri="{FF2B5EF4-FFF2-40B4-BE49-F238E27FC236}">
                <a16:creationId xmlns:a16="http://schemas.microsoft.com/office/drawing/2014/main" id="{1E2B78AA-625A-294F-9330-9DBB6EF9D0AF}"/>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Questions?</a:t>
            </a:r>
          </a:p>
        </p:txBody>
      </p:sp>
    </p:spTree>
    <p:extLst>
      <p:ext uri="{BB962C8B-B14F-4D97-AF65-F5344CB8AC3E}">
        <p14:creationId xmlns:p14="http://schemas.microsoft.com/office/powerpoint/2010/main" val="288036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B93719-7A3D-1148-9FCA-AF4A65C4BC41}"/>
              </a:ext>
            </a:extLst>
          </p:cNvPr>
          <p:cNvSpPr>
            <a:spLocks noGrp="1"/>
          </p:cNvSpPr>
          <p:nvPr>
            <p:ph sz="half" idx="1"/>
          </p:nvPr>
        </p:nvSpPr>
        <p:spPr>
          <a:xfrm>
            <a:off x="628650" y="1825625"/>
            <a:ext cx="7886700" cy="4351338"/>
          </a:xfrm>
        </p:spPr>
        <p:txBody>
          <a:bodyPr>
            <a:normAutofit fontScale="77500" lnSpcReduction="20000"/>
          </a:bodyPr>
          <a:lstStyle/>
          <a:p>
            <a:r>
              <a:rPr lang="en-CA" b="1" dirty="0"/>
              <a:t>1950</a:t>
            </a:r>
            <a:r>
              <a:rPr lang="en-CA" dirty="0"/>
              <a:t>: Turing Test</a:t>
            </a:r>
          </a:p>
          <a:p>
            <a:pPr lvl="1"/>
            <a:r>
              <a:rPr lang="en-CA" dirty="0"/>
              <a:t>Test if the machine can imitate humans</a:t>
            </a:r>
          </a:p>
          <a:p>
            <a:r>
              <a:rPr lang="en-CA" b="1" dirty="0"/>
              <a:t>1956</a:t>
            </a:r>
            <a:r>
              <a:rPr lang="en-CA" dirty="0"/>
              <a:t>: Checker player that learned that as it played (Arthur Samuel)</a:t>
            </a:r>
          </a:p>
          <a:p>
            <a:pPr lvl="1"/>
            <a:r>
              <a:rPr lang="en-CA" dirty="0"/>
              <a:t>Coined the term </a:t>
            </a:r>
            <a:r>
              <a:rPr lang="en-CA" b="1" dirty="0"/>
              <a:t>Machine Learning</a:t>
            </a:r>
          </a:p>
          <a:p>
            <a:r>
              <a:rPr lang="en-CA" b="1" dirty="0"/>
              <a:t>1958: </a:t>
            </a:r>
            <a:r>
              <a:rPr lang="en-CA" dirty="0"/>
              <a:t>First Artificial Neural Network, Perceptron and Adeline</a:t>
            </a:r>
          </a:p>
          <a:p>
            <a:r>
              <a:rPr lang="en-CA" b="1" dirty="0"/>
              <a:t>1970-1980: </a:t>
            </a:r>
            <a:r>
              <a:rPr lang="en-CA" dirty="0"/>
              <a:t>ruled based and symbolic AI</a:t>
            </a:r>
          </a:p>
          <a:p>
            <a:pPr lvl="1"/>
            <a:r>
              <a:rPr lang="en-CA" dirty="0"/>
              <a:t>Expert systems dominates industry</a:t>
            </a:r>
          </a:p>
          <a:p>
            <a:r>
              <a:rPr lang="en-CA" b="1" dirty="0"/>
              <a:t>1980-1990: </a:t>
            </a:r>
            <a:r>
              <a:rPr lang="en-CA" dirty="0"/>
              <a:t>expert systems replaced by general-purpose computers</a:t>
            </a:r>
          </a:p>
          <a:p>
            <a:r>
              <a:rPr lang="en-CA" b="1" dirty="0"/>
              <a:t>2012 – </a:t>
            </a:r>
            <a:r>
              <a:rPr lang="en-CA" dirty="0"/>
              <a:t>Now: new era of AI and Deep Learning</a:t>
            </a:r>
          </a:p>
          <a:p>
            <a:r>
              <a:rPr lang="en-CA" b="1" dirty="0"/>
              <a:t>Future: </a:t>
            </a:r>
            <a:r>
              <a:rPr lang="en-CA" dirty="0"/>
              <a:t>What is next?</a:t>
            </a:r>
          </a:p>
          <a:p>
            <a:pPr lvl="1"/>
            <a:r>
              <a:rPr lang="en-CA" dirty="0"/>
              <a:t>AI and ML in virtually all domains</a:t>
            </a:r>
          </a:p>
          <a:p>
            <a:pPr lvl="1"/>
            <a:r>
              <a:rPr lang="en-CA" dirty="0"/>
              <a:t>Hypes followed by disappointments?</a:t>
            </a:r>
          </a:p>
          <a:p>
            <a:endParaRPr lang="en-CA" b="1" dirty="0"/>
          </a:p>
          <a:p>
            <a:endParaRPr lang="en-CA" b="1" dirty="0"/>
          </a:p>
          <a:p>
            <a:endParaRPr lang="en-CA" b="1" dirty="0"/>
          </a:p>
        </p:txBody>
      </p:sp>
      <p:sp>
        <p:nvSpPr>
          <p:cNvPr id="6" name="Title 5">
            <a:extLst>
              <a:ext uri="{FF2B5EF4-FFF2-40B4-BE49-F238E27FC236}">
                <a16:creationId xmlns:a16="http://schemas.microsoft.com/office/drawing/2014/main" id="{BE319B8C-3140-FB47-946A-165B97C09297}"/>
              </a:ext>
            </a:extLst>
          </p:cNvPr>
          <p:cNvSpPr>
            <a:spLocks noGrp="1"/>
          </p:cNvSpPr>
          <p:nvPr>
            <p:ph type="title"/>
          </p:nvPr>
        </p:nvSpPr>
        <p:spPr/>
        <p:txBody>
          <a:bodyPr/>
          <a:lstStyle/>
          <a:p>
            <a:endParaRPr lang="en-CA"/>
          </a:p>
        </p:txBody>
      </p:sp>
      <p:sp>
        <p:nvSpPr>
          <p:cNvPr id="7" name="Titre 1">
            <a:extLst>
              <a:ext uri="{FF2B5EF4-FFF2-40B4-BE49-F238E27FC236}">
                <a16:creationId xmlns:a16="http://schemas.microsoft.com/office/drawing/2014/main" id="{857571C3-0005-034B-9238-E1C665D3426C}"/>
              </a:ext>
            </a:extLst>
          </p:cNvPr>
          <p:cNvSpPr txBox="1">
            <a:spLocks/>
          </p:cNvSpPr>
          <p:nvPr/>
        </p:nvSpPr>
        <p:spPr>
          <a:xfrm>
            <a:off x="0" y="404664"/>
            <a:ext cx="9180512" cy="979999"/>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Helvetica" pitchFamily="2" charset="0"/>
              </a:rPr>
              <a:t>ML short history</a:t>
            </a:r>
          </a:p>
        </p:txBody>
      </p:sp>
    </p:spTree>
    <p:extLst>
      <p:ext uri="{BB962C8B-B14F-4D97-AF65-F5344CB8AC3E}">
        <p14:creationId xmlns:p14="http://schemas.microsoft.com/office/powerpoint/2010/main" val="29577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{3857276C-B257-8641-A2A5-C99E92F38874}tf10001119</Template>
  <TotalTime>14244</TotalTime>
  <Words>3655</Words>
  <Application>Microsoft Macintosh PowerPoint</Application>
  <PresentationFormat>On-screen Show (4:3)</PresentationFormat>
  <Paragraphs>854</Paragraphs>
  <Slides>89</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Arial</vt:lpstr>
      <vt:lpstr>Calibri</vt:lpstr>
      <vt:lpstr>Calibri Light</vt:lpstr>
      <vt:lpstr>Cambria Math</vt:lpstr>
      <vt:lpstr>Courier New</vt:lpstr>
      <vt:lpstr>Helvetica</vt:lpstr>
      <vt:lpstr>Lato</vt:lpstr>
      <vt:lpstr>Lucida Blackletter</vt:lpstr>
      <vt:lpstr>nyt-imperial</vt:lpstr>
      <vt:lpstr>Open Sans Light</vt:lpstr>
      <vt:lpstr>STIXGeneral-Regular</vt:lpstr>
      <vt:lpstr>Thème Office</vt:lpstr>
      <vt:lpstr>Machine Learning introduction</vt:lpstr>
      <vt:lpstr>PowerPoint Presentation</vt:lpstr>
      <vt:lpstr>Personal Introduction</vt:lpstr>
      <vt:lpstr>Personal Introduction</vt:lpstr>
      <vt:lpstr>Workshop agenda</vt:lpstr>
      <vt:lpstr>Materials on github</vt:lpstr>
      <vt:lpstr>Terminologies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Rachade Hmamouchi</dc:creator>
  <cp:lastModifiedBy>Abdelrahman Ayad</cp:lastModifiedBy>
  <cp:revision>449</cp:revision>
  <dcterms:created xsi:type="dcterms:W3CDTF">2019-07-29T14:54:16Z</dcterms:created>
  <dcterms:modified xsi:type="dcterms:W3CDTF">2021-03-18T16:19:01Z</dcterms:modified>
</cp:coreProperties>
</file>